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jpeg" ContentType="image/jpeg"/>
  <Override PartName="/ppt/media/image3.jpeg" ContentType="image/jpeg"/>
  <Override PartName="/ppt/media/image5.png" ContentType="image/png"/>
  <Override PartName="/ppt/media/image4.png" ContentType="image/png"/>
  <Override PartName="/ppt/media/image6.jpeg" ContentType="image/jpeg"/>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5C07D98B-DB90-4C16-A7C3-922260C07E15}" type="slidenum">
              <a:t>&lt;#&gt;</a:t>
            </a:fld>
          </a:p>
        </p:txBody>
      </p:sp>
      <p:sp>
        <p:nvSpPr>
          <p:cNvPr id="4" name="PlaceHolder 3"/>
          <p:cNvSpPr>
            <a:spLocks noGrp="1"/>
          </p:cNvSpPr>
          <p:nvPr>
            <p:ph type="dt" idx="1"/>
          </p:nvPr>
        </p:nvSpPr>
        <p:spPr/>
        <p:txBody>
          <a:bodyPr/>
          <a:p>
            <a:r>
              <a:rPr lang="ru-RU"/>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32" name="PlaceHolder 2"/>
          <p:cNvSpPr>
            <a:spLocks noGrp="1"/>
          </p:cNvSpPr>
          <p:nvPr>
            <p:ph/>
          </p:nvPr>
        </p:nvSpPr>
        <p:spPr>
          <a:xfrm>
            <a:off x="457200" y="1935360"/>
            <a:ext cx="822924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33" name="PlaceHolder 3"/>
          <p:cNvSpPr>
            <a:spLocks noGrp="1"/>
          </p:cNvSpPr>
          <p:nvPr>
            <p:ph/>
          </p:nvPr>
        </p:nvSpPr>
        <p:spPr>
          <a:xfrm>
            <a:off x="457200" y="4228200"/>
            <a:ext cx="822924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16E0D53-830F-44ED-8512-E650E754A8DD}" type="slidenum">
              <a:t>&lt;#&gt;</a:t>
            </a:fld>
          </a:p>
        </p:txBody>
      </p:sp>
      <p:sp>
        <p:nvSpPr>
          <p:cNvPr id="7" name="PlaceHolder 6"/>
          <p:cNvSpPr>
            <a:spLocks noGrp="1"/>
          </p:cNvSpPr>
          <p:nvPr>
            <p:ph type="dt" idx="1"/>
          </p:nvPr>
        </p:nvSpPr>
        <p:spPr/>
        <p:txBody>
          <a:bodyPr/>
          <a:p>
            <a:r>
              <a:rPr lang="ru-RU"/>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35" name="PlaceHolder 2"/>
          <p:cNvSpPr>
            <a:spLocks noGrp="1"/>
          </p:cNvSpPr>
          <p:nvPr>
            <p:ph/>
          </p:nvPr>
        </p:nvSpPr>
        <p:spPr>
          <a:xfrm>
            <a:off x="45720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36" name="PlaceHolder 3"/>
          <p:cNvSpPr>
            <a:spLocks noGrp="1"/>
          </p:cNvSpPr>
          <p:nvPr>
            <p:ph/>
          </p:nvPr>
        </p:nvSpPr>
        <p:spPr>
          <a:xfrm>
            <a:off x="467424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37" name="PlaceHolder 4"/>
          <p:cNvSpPr>
            <a:spLocks noGrp="1"/>
          </p:cNvSpPr>
          <p:nvPr>
            <p:ph/>
          </p:nvPr>
        </p:nvSpPr>
        <p:spPr>
          <a:xfrm>
            <a:off x="457200" y="422820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38" name="PlaceHolder 5"/>
          <p:cNvSpPr>
            <a:spLocks noGrp="1"/>
          </p:cNvSpPr>
          <p:nvPr>
            <p:ph/>
          </p:nvPr>
        </p:nvSpPr>
        <p:spPr>
          <a:xfrm>
            <a:off x="4674240" y="422820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53CFF915-9D56-499E-94EA-8B30E27710D4}" type="slidenum">
              <a:t>&lt;#&gt;</a:t>
            </a:fld>
          </a:p>
        </p:txBody>
      </p:sp>
      <p:sp>
        <p:nvSpPr>
          <p:cNvPr id="9" name="PlaceHolder 8"/>
          <p:cNvSpPr>
            <a:spLocks noGrp="1"/>
          </p:cNvSpPr>
          <p:nvPr>
            <p:ph type="dt" idx="1"/>
          </p:nvPr>
        </p:nvSpPr>
        <p:spPr/>
        <p:txBody>
          <a:bodyPr/>
          <a:p>
            <a:r>
              <a:rPr lang="ru-RU"/>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40" name="PlaceHolder 2"/>
          <p:cNvSpPr>
            <a:spLocks noGrp="1"/>
          </p:cNvSpPr>
          <p:nvPr>
            <p:ph/>
          </p:nvPr>
        </p:nvSpPr>
        <p:spPr>
          <a:xfrm>
            <a:off x="457200" y="193536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41" name="PlaceHolder 3"/>
          <p:cNvSpPr>
            <a:spLocks noGrp="1"/>
          </p:cNvSpPr>
          <p:nvPr>
            <p:ph/>
          </p:nvPr>
        </p:nvSpPr>
        <p:spPr>
          <a:xfrm>
            <a:off x="3239640" y="193536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42" name="PlaceHolder 4"/>
          <p:cNvSpPr>
            <a:spLocks noGrp="1"/>
          </p:cNvSpPr>
          <p:nvPr>
            <p:ph/>
          </p:nvPr>
        </p:nvSpPr>
        <p:spPr>
          <a:xfrm>
            <a:off x="6022080" y="193536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43" name="PlaceHolder 5"/>
          <p:cNvSpPr>
            <a:spLocks noGrp="1"/>
          </p:cNvSpPr>
          <p:nvPr>
            <p:ph/>
          </p:nvPr>
        </p:nvSpPr>
        <p:spPr>
          <a:xfrm>
            <a:off x="457200" y="422820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44" name="PlaceHolder 6"/>
          <p:cNvSpPr>
            <a:spLocks noGrp="1"/>
          </p:cNvSpPr>
          <p:nvPr>
            <p:ph/>
          </p:nvPr>
        </p:nvSpPr>
        <p:spPr>
          <a:xfrm>
            <a:off x="3239640" y="422820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45" name="PlaceHolder 7"/>
          <p:cNvSpPr>
            <a:spLocks noGrp="1"/>
          </p:cNvSpPr>
          <p:nvPr>
            <p:ph/>
          </p:nvPr>
        </p:nvSpPr>
        <p:spPr>
          <a:xfrm>
            <a:off x="6022080" y="422820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8B8C9F73-1126-4A02-B7A8-B1C1664654F6}" type="slidenum">
              <a:t>&lt;#&gt;</a:t>
            </a:fld>
          </a:p>
        </p:txBody>
      </p:sp>
      <p:sp>
        <p:nvSpPr>
          <p:cNvPr id="11" name="PlaceHolder 10"/>
          <p:cNvSpPr>
            <a:spLocks noGrp="1"/>
          </p:cNvSpPr>
          <p:nvPr>
            <p:ph type="dt" idx="1"/>
          </p:nvPr>
        </p:nvSpPr>
        <p:spPr/>
        <p:txBody>
          <a:bodyPr/>
          <a:p>
            <a:r>
              <a:rPr lang="ru-RU"/>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E975D6EE-3471-4FCA-A985-247C197D044C}" type="slidenum">
              <a:t>&lt;#&gt;</a:t>
            </a:fld>
          </a:p>
        </p:txBody>
      </p:sp>
      <p:sp>
        <p:nvSpPr>
          <p:cNvPr id="4" name="PlaceHolder 3"/>
          <p:cNvSpPr>
            <a:spLocks noGrp="1"/>
          </p:cNvSpPr>
          <p:nvPr>
            <p:ph type="dt" idx="4"/>
          </p:nvPr>
        </p:nvSpPr>
        <p:spPr/>
        <p:txBody>
          <a:bodyPr/>
          <a:p>
            <a:r>
              <a:rPr lang="ru-RU"/>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57" name="PlaceHolder 2"/>
          <p:cNvSpPr>
            <a:spLocks noGrp="1"/>
          </p:cNvSpPr>
          <p:nvPr>
            <p:ph type="subTitle"/>
          </p:nvPr>
        </p:nvSpPr>
        <p:spPr>
          <a:xfrm>
            <a:off x="457200" y="1935360"/>
            <a:ext cx="8229240" cy="4388760"/>
          </a:xfrm>
          <a:prstGeom prst="rect">
            <a:avLst/>
          </a:prstGeom>
          <a:noFill/>
          <a:ln w="0">
            <a:noFill/>
          </a:ln>
        </p:spPr>
        <p:txBody>
          <a:bodyPr lIns="0" rIns="0" tIns="0" bIns="0" anchor="ctr">
            <a:noAutofit/>
          </a:bodyPr>
          <a:p>
            <a:pPr algn="ctr">
              <a:buNone/>
            </a:pPr>
            <a:endParaRPr b="0" lang="ru-RU" sz="3200" spc="-1" strike="noStrike">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0F71139B-45D4-4A24-8E30-E434634C7622}" type="slidenum">
              <a:t>&lt;#&gt;</a:t>
            </a:fld>
          </a:p>
        </p:txBody>
      </p:sp>
      <p:sp>
        <p:nvSpPr>
          <p:cNvPr id="6" name="PlaceHolder 5"/>
          <p:cNvSpPr>
            <a:spLocks noGrp="1"/>
          </p:cNvSpPr>
          <p:nvPr>
            <p:ph type="dt" idx="4"/>
          </p:nvPr>
        </p:nvSpPr>
        <p:spPr/>
        <p:txBody>
          <a:bodyPr/>
          <a:p>
            <a:r>
              <a:rPr lang="ru-RU"/>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59" name="PlaceHolder 2"/>
          <p:cNvSpPr>
            <a:spLocks noGrp="1"/>
          </p:cNvSpPr>
          <p:nvPr>
            <p:ph/>
          </p:nvPr>
        </p:nvSpPr>
        <p:spPr>
          <a:xfrm>
            <a:off x="457200" y="1935360"/>
            <a:ext cx="8229240" cy="438876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4690C476-E70D-4D15-A75E-3C11967050E0}" type="slidenum">
              <a:t>&lt;#&gt;</a:t>
            </a:fld>
          </a:p>
        </p:txBody>
      </p:sp>
      <p:sp>
        <p:nvSpPr>
          <p:cNvPr id="6" name="PlaceHolder 5"/>
          <p:cNvSpPr>
            <a:spLocks noGrp="1"/>
          </p:cNvSpPr>
          <p:nvPr>
            <p:ph type="dt" idx="4"/>
          </p:nvPr>
        </p:nvSpPr>
        <p:spPr/>
        <p:txBody>
          <a:bodyPr/>
          <a:p>
            <a:r>
              <a:rPr lang="ru-RU"/>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61" name="PlaceHolder 2"/>
          <p:cNvSpPr>
            <a:spLocks noGrp="1"/>
          </p:cNvSpPr>
          <p:nvPr>
            <p:ph/>
          </p:nvPr>
        </p:nvSpPr>
        <p:spPr>
          <a:xfrm>
            <a:off x="457200" y="1935360"/>
            <a:ext cx="4015800" cy="438876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62" name="PlaceHolder 3"/>
          <p:cNvSpPr>
            <a:spLocks noGrp="1"/>
          </p:cNvSpPr>
          <p:nvPr>
            <p:ph/>
          </p:nvPr>
        </p:nvSpPr>
        <p:spPr>
          <a:xfrm>
            <a:off x="4674240" y="1935360"/>
            <a:ext cx="4015800" cy="438876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640A42D5-D4D3-44A3-BB4A-40E37036C2E9}" type="slidenum">
              <a:t>&lt;#&gt;</a:t>
            </a:fld>
          </a:p>
        </p:txBody>
      </p:sp>
      <p:sp>
        <p:nvSpPr>
          <p:cNvPr id="7" name="PlaceHolder 6"/>
          <p:cNvSpPr>
            <a:spLocks noGrp="1"/>
          </p:cNvSpPr>
          <p:nvPr>
            <p:ph type="dt" idx="4"/>
          </p:nvPr>
        </p:nvSpPr>
        <p:spPr/>
        <p:txBody>
          <a:bodyPr/>
          <a:p>
            <a:r>
              <a:rPr lang="ru-RU"/>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97B2AD0C-89E8-4DF7-83D8-D1CF9A08CC88}" type="slidenum">
              <a:t>&lt;#&gt;</a:t>
            </a:fld>
          </a:p>
        </p:txBody>
      </p:sp>
      <p:sp>
        <p:nvSpPr>
          <p:cNvPr id="5" name="PlaceHolder 4"/>
          <p:cNvSpPr>
            <a:spLocks noGrp="1"/>
          </p:cNvSpPr>
          <p:nvPr>
            <p:ph type="dt" idx="4"/>
          </p:nvPr>
        </p:nvSpPr>
        <p:spPr/>
        <p:txBody>
          <a:bodyPr/>
          <a:p>
            <a:r>
              <a:rPr lang="ru-RU"/>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704160"/>
            <a:ext cx="8229240" cy="5297760"/>
          </a:xfrm>
          <a:prstGeom prst="rect">
            <a:avLst/>
          </a:prstGeom>
          <a:noFill/>
          <a:ln w="0">
            <a:noFill/>
          </a:ln>
        </p:spPr>
        <p:txBody>
          <a:bodyPr lIns="0" rIns="0" tIns="0" bIns="0" anchor="ctr">
            <a:noAutofit/>
          </a:bodyPr>
          <a:p>
            <a:pPr algn="ctr">
              <a:buNone/>
            </a:pPr>
            <a:endParaRPr b="0" lang="ru-RU" sz="3200" spc="-1" strike="noStrike">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78D7ABBE-1ED8-43F4-A9C4-D4E75937954E}" type="slidenum">
              <a:t>&lt;#&gt;</a:t>
            </a:fld>
          </a:p>
        </p:txBody>
      </p:sp>
      <p:sp>
        <p:nvSpPr>
          <p:cNvPr id="5" name="PlaceHolder 4"/>
          <p:cNvSpPr>
            <a:spLocks noGrp="1"/>
          </p:cNvSpPr>
          <p:nvPr>
            <p:ph type="dt" idx="4"/>
          </p:nvPr>
        </p:nvSpPr>
        <p:spPr/>
        <p:txBody>
          <a:bodyPr/>
          <a:p>
            <a:r>
              <a:rPr lang="ru-RU"/>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66" name="PlaceHolder 2"/>
          <p:cNvSpPr>
            <a:spLocks noGrp="1"/>
          </p:cNvSpPr>
          <p:nvPr>
            <p:ph/>
          </p:nvPr>
        </p:nvSpPr>
        <p:spPr>
          <a:xfrm>
            <a:off x="45720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67" name="PlaceHolder 3"/>
          <p:cNvSpPr>
            <a:spLocks noGrp="1"/>
          </p:cNvSpPr>
          <p:nvPr>
            <p:ph/>
          </p:nvPr>
        </p:nvSpPr>
        <p:spPr>
          <a:xfrm>
            <a:off x="4674240" y="1935360"/>
            <a:ext cx="4015800" cy="438876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68" name="PlaceHolder 4"/>
          <p:cNvSpPr>
            <a:spLocks noGrp="1"/>
          </p:cNvSpPr>
          <p:nvPr>
            <p:ph/>
          </p:nvPr>
        </p:nvSpPr>
        <p:spPr>
          <a:xfrm>
            <a:off x="457200" y="422820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4B5F4A33-C9B3-4CB2-9533-E277FB614508}" type="slidenum">
              <a:t>&lt;#&gt;</a:t>
            </a:fld>
          </a:p>
        </p:txBody>
      </p:sp>
      <p:sp>
        <p:nvSpPr>
          <p:cNvPr id="8" name="PlaceHolder 7"/>
          <p:cNvSpPr>
            <a:spLocks noGrp="1"/>
          </p:cNvSpPr>
          <p:nvPr>
            <p:ph type="dt" idx="4"/>
          </p:nvPr>
        </p:nvSpPr>
        <p:spPr/>
        <p:txBody>
          <a:bodyPr/>
          <a:p>
            <a:r>
              <a:rPr lang="ru-RU"/>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11" name="PlaceHolder 2"/>
          <p:cNvSpPr>
            <a:spLocks noGrp="1"/>
          </p:cNvSpPr>
          <p:nvPr>
            <p:ph type="subTitle"/>
          </p:nvPr>
        </p:nvSpPr>
        <p:spPr>
          <a:xfrm>
            <a:off x="457200" y="1935360"/>
            <a:ext cx="8229240" cy="4388760"/>
          </a:xfrm>
          <a:prstGeom prst="rect">
            <a:avLst/>
          </a:prstGeom>
          <a:noFill/>
          <a:ln w="0">
            <a:noFill/>
          </a:ln>
        </p:spPr>
        <p:txBody>
          <a:bodyPr lIns="0" rIns="0" tIns="0" bIns="0" anchor="ctr">
            <a:noAutofit/>
          </a:bodyPr>
          <a:p>
            <a:pPr algn="ctr">
              <a:buNone/>
            </a:pPr>
            <a:endParaRPr b="0" lang="ru-RU"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370D44CE-6540-4375-BC8A-9AAEC9DFB16A}" type="slidenum">
              <a:t>&lt;#&gt;</a:t>
            </a:fld>
          </a:p>
        </p:txBody>
      </p:sp>
      <p:sp>
        <p:nvSpPr>
          <p:cNvPr id="6" name="PlaceHolder 5"/>
          <p:cNvSpPr>
            <a:spLocks noGrp="1"/>
          </p:cNvSpPr>
          <p:nvPr>
            <p:ph type="dt" idx="1"/>
          </p:nvPr>
        </p:nvSpPr>
        <p:spPr/>
        <p:txBody>
          <a:bodyPr/>
          <a:p>
            <a:r>
              <a:rPr lang="ru-RU"/>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70" name="PlaceHolder 2"/>
          <p:cNvSpPr>
            <a:spLocks noGrp="1"/>
          </p:cNvSpPr>
          <p:nvPr>
            <p:ph/>
          </p:nvPr>
        </p:nvSpPr>
        <p:spPr>
          <a:xfrm>
            <a:off x="457200" y="1935360"/>
            <a:ext cx="4015800" cy="438876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71" name="PlaceHolder 3"/>
          <p:cNvSpPr>
            <a:spLocks noGrp="1"/>
          </p:cNvSpPr>
          <p:nvPr>
            <p:ph/>
          </p:nvPr>
        </p:nvSpPr>
        <p:spPr>
          <a:xfrm>
            <a:off x="467424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72" name="PlaceHolder 4"/>
          <p:cNvSpPr>
            <a:spLocks noGrp="1"/>
          </p:cNvSpPr>
          <p:nvPr>
            <p:ph/>
          </p:nvPr>
        </p:nvSpPr>
        <p:spPr>
          <a:xfrm>
            <a:off x="4674240" y="422820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BD56E94C-4320-4E20-BF48-024C2157B62B}" type="slidenum">
              <a:t>&lt;#&gt;</a:t>
            </a:fld>
          </a:p>
        </p:txBody>
      </p:sp>
      <p:sp>
        <p:nvSpPr>
          <p:cNvPr id="8" name="PlaceHolder 7"/>
          <p:cNvSpPr>
            <a:spLocks noGrp="1"/>
          </p:cNvSpPr>
          <p:nvPr>
            <p:ph type="dt" idx="4"/>
          </p:nvPr>
        </p:nvSpPr>
        <p:spPr/>
        <p:txBody>
          <a:bodyPr/>
          <a:p>
            <a:r>
              <a:rPr lang="ru-RU"/>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74" name="PlaceHolder 2"/>
          <p:cNvSpPr>
            <a:spLocks noGrp="1"/>
          </p:cNvSpPr>
          <p:nvPr>
            <p:ph/>
          </p:nvPr>
        </p:nvSpPr>
        <p:spPr>
          <a:xfrm>
            <a:off x="45720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75" name="PlaceHolder 3"/>
          <p:cNvSpPr>
            <a:spLocks noGrp="1"/>
          </p:cNvSpPr>
          <p:nvPr>
            <p:ph/>
          </p:nvPr>
        </p:nvSpPr>
        <p:spPr>
          <a:xfrm>
            <a:off x="467424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76" name="PlaceHolder 4"/>
          <p:cNvSpPr>
            <a:spLocks noGrp="1"/>
          </p:cNvSpPr>
          <p:nvPr>
            <p:ph/>
          </p:nvPr>
        </p:nvSpPr>
        <p:spPr>
          <a:xfrm>
            <a:off x="457200" y="4228200"/>
            <a:ext cx="822924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8A289095-EF91-4569-AC78-C7F846D1EC89}" type="slidenum">
              <a:t>&lt;#&gt;</a:t>
            </a:fld>
          </a:p>
        </p:txBody>
      </p:sp>
      <p:sp>
        <p:nvSpPr>
          <p:cNvPr id="8" name="PlaceHolder 7"/>
          <p:cNvSpPr>
            <a:spLocks noGrp="1"/>
          </p:cNvSpPr>
          <p:nvPr>
            <p:ph type="dt" idx="4"/>
          </p:nvPr>
        </p:nvSpPr>
        <p:spPr/>
        <p:txBody>
          <a:bodyPr/>
          <a:p>
            <a:r>
              <a:rPr lang="ru-RU"/>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78" name="PlaceHolder 2"/>
          <p:cNvSpPr>
            <a:spLocks noGrp="1"/>
          </p:cNvSpPr>
          <p:nvPr>
            <p:ph/>
          </p:nvPr>
        </p:nvSpPr>
        <p:spPr>
          <a:xfrm>
            <a:off x="457200" y="1935360"/>
            <a:ext cx="822924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79" name="PlaceHolder 3"/>
          <p:cNvSpPr>
            <a:spLocks noGrp="1"/>
          </p:cNvSpPr>
          <p:nvPr>
            <p:ph/>
          </p:nvPr>
        </p:nvSpPr>
        <p:spPr>
          <a:xfrm>
            <a:off x="457200" y="4228200"/>
            <a:ext cx="822924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BF92EEBC-0143-4116-8CE5-530A57E3E81A}" type="slidenum">
              <a:t>&lt;#&gt;</a:t>
            </a:fld>
          </a:p>
        </p:txBody>
      </p:sp>
      <p:sp>
        <p:nvSpPr>
          <p:cNvPr id="7" name="PlaceHolder 6"/>
          <p:cNvSpPr>
            <a:spLocks noGrp="1"/>
          </p:cNvSpPr>
          <p:nvPr>
            <p:ph type="dt" idx="4"/>
          </p:nvPr>
        </p:nvSpPr>
        <p:spPr/>
        <p:txBody>
          <a:bodyPr/>
          <a:p>
            <a:r>
              <a:rPr lang="ru-RU"/>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81" name="PlaceHolder 2"/>
          <p:cNvSpPr>
            <a:spLocks noGrp="1"/>
          </p:cNvSpPr>
          <p:nvPr>
            <p:ph/>
          </p:nvPr>
        </p:nvSpPr>
        <p:spPr>
          <a:xfrm>
            <a:off x="45720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82" name="PlaceHolder 3"/>
          <p:cNvSpPr>
            <a:spLocks noGrp="1"/>
          </p:cNvSpPr>
          <p:nvPr>
            <p:ph/>
          </p:nvPr>
        </p:nvSpPr>
        <p:spPr>
          <a:xfrm>
            <a:off x="467424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83" name="PlaceHolder 4"/>
          <p:cNvSpPr>
            <a:spLocks noGrp="1"/>
          </p:cNvSpPr>
          <p:nvPr>
            <p:ph/>
          </p:nvPr>
        </p:nvSpPr>
        <p:spPr>
          <a:xfrm>
            <a:off x="457200" y="422820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84" name="PlaceHolder 5"/>
          <p:cNvSpPr>
            <a:spLocks noGrp="1"/>
          </p:cNvSpPr>
          <p:nvPr>
            <p:ph/>
          </p:nvPr>
        </p:nvSpPr>
        <p:spPr>
          <a:xfrm>
            <a:off x="4674240" y="422820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EF275286-9115-467F-B66C-F45C8D335C69}" type="slidenum">
              <a:t>&lt;#&gt;</a:t>
            </a:fld>
          </a:p>
        </p:txBody>
      </p:sp>
      <p:sp>
        <p:nvSpPr>
          <p:cNvPr id="9" name="PlaceHolder 8"/>
          <p:cNvSpPr>
            <a:spLocks noGrp="1"/>
          </p:cNvSpPr>
          <p:nvPr>
            <p:ph type="dt" idx="4"/>
          </p:nvPr>
        </p:nvSpPr>
        <p:spPr/>
        <p:txBody>
          <a:bodyPr/>
          <a:p>
            <a:r>
              <a:rPr lang="ru-RU"/>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86" name="PlaceHolder 2"/>
          <p:cNvSpPr>
            <a:spLocks noGrp="1"/>
          </p:cNvSpPr>
          <p:nvPr>
            <p:ph/>
          </p:nvPr>
        </p:nvSpPr>
        <p:spPr>
          <a:xfrm>
            <a:off x="457200" y="193536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87" name="PlaceHolder 3"/>
          <p:cNvSpPr>
            <a:spLocks noGrp="1"/>
          </p:cNvSpPr>
          <p:nvPr>
            <p:ph/>
          </p:nvPr>
        </p:nvSpPr>
        <p:spPr>
          <a:xfrm>
            <a:off x="3239640" y="193536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88" name="PlaceHolder 4"/>
          <p:cNvSpPr>
            <a:spLocks noGrp="1"/>
          </p:cNvSpPr>
          <p:nvPr>
            <p:ph/>
          </p:nvPr>
        </p:nvSpPr>
        <p:spPr>
          <a:xfrm>
            <a:off x="6022080" y="193536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89" name="PlaceHolder 5"/>
          <p:cNvSpPr>
            <a:spLocks noGrp="1"/>
          </p:cNvSpPr>
          <p:nvPr>
            <p:ph/>
          </p:nvPr>
        </p:nvSpPr>
        <p:spPr>
          <a:xfrm>
            <a:off x="457200" y="422820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90" name="PlaceHolder 6"/>
          <p:cNvSpPr>
            <a:spLocks noGrp="1"/>
          </p:cNvSpPr>
          <p:nvPr>
            <p:ph/>
          </p:nvPr>
        </p:nvSpPr>
        <p:spPr>
          <a:xfrm>
            <a:off x="3239640" y="422820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91" name="PlaceHolder 7"/>
          <p:cNvSpPr>
            <a:spLocks noGrp="1"/>
          </p:cNvSpPr>
          <p:nvPr>
            <p:ph/>
          </p:nvPr>
        </p:nvSpPr>
        <p:spPr>
          <a:xfrm>
            <a:off x="6022080" y="4228200"/>
            <a:ext cx="26496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383FAAD4-5135-4901-9403-2FF60E377C70}" type="slidenum">
              <a:t>&lt;#&gt;</a:t>
            </a:fld>
          </a:p>
        </p:txBody>
      </p:sp>
      <p:sp>
        <p:nvSpPr>
          <p:cNvPr id="11" name="PlaceHolder 10"/>
          <p:cNvSpPr>
            <a:spLocks noGrp="1"/>
          </p:cNvSpPr>
          <p:nvPr>
            <p:ph type="dt" idx="4"/>
          </p:nvPr>
        </p:nvSpPr>
        <p:spPr/>
        <p:txBody>
          <a:bodyPr/>
          <a:p>
            <a:r>
              <a:rPr lang="ru-RU"/>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13" name="PlaceHolder 2"/>
          <p:cNvSpPr>
            <a:spLocks noGrp="1"/>
          </p:cNvSpPr>
          <p:nvPr>
            <p:ph/>
          </p:nvPr>
        </p:nvSpPr>
        <p:spPr>
          <a:xfrm>
            <a:off x="457200" y="1935360"/>
            <a:ext cx="8229240" cy="438876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15683B4B-6322-4ABC-9121-AC909F795D33}" type="slidenum">
              <a:t>&lt;#&gt;</a:t>
            </a:fld>
          </a:p>
        </p:txBody>
      </p:sp>
      <p:sp>
        <p:nvSpPr>
          <p:cNvPr id="6" name="PlaceHolder 5"/>
          <p:cNvSpPr>
            <a:spLocks noGrp="1"/>
          </p:cNvSpPr>
          <p:nvPr>
            <p:ph type="dt" idx="1"/>
          </p:nvPr>
        </p:nvSpPr>
        <p:spPr/>
        <p:txBody>
          <a:bodyPr/>
          <a:p>
            <a:r>
              <a:rPr lang="ru-RU"/>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15" name="PlaceHolder 2"/>
          <p:cNvSpPr>
            <a:spLocks noGrp="1"/>
          </p:cNvSpPr>
          <p:nvPr>
            <p:ph/>
          </p:nvPr>
        </p:nvSpPr>
        <p:spPr>
          <a:xfrm>
            <a:off x="457200" y="1935360"/>
            <a:ext cx="4015800" cy="438876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16" name="PlaceHolder 3"/>
          <p:cNvSpPr>
            <a:spLocks noGrp="1"/>
          </p:cNvSpPr>
          <p:nvPr>
            <p:ph/>
          </p:nvPr>
        </p:nvSpPr>
        <p:spPr>
          <a:xfrm>
            <a:off x="4674240" y="1935360"/>
            <a:ext cx="4015800" cy="438876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DC8C486C-4B2A-487D-BE46-B71062C7FFB5}" type="slidenum">
              <a:t>&lt;#&gt;</a:t>
            </a:fld>
          </a:p>
        </p:txBody>
      </p:sp>
      <p:sp>
        <p:nvSpPr>
          <p:cNvPr id="7" name="PlaceHolder 6"/>
          <p:cNvSpPr>
            <a:spLocks noGrp="1"/>
          </p:cNvSpPr>
          <p:nvPr>
            <p:ph type="dt" idx="1"/>
          </p:nvPr>
        </p:nvSpPr>
        <p:spPr/>
        <p:txBody>
          <a:bodyPr/>
          <a:p>
            <a:r>
              <a:rPr lang="ru-RU"/>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D8EA143-6DA1-4CF1-B35B-5EDAB89828F7}" type="slidenum">
              <a:t>&lt;#&gt;</a:t>
            </a:fld>
          </a:p>
        </p:txBody>
      </p:sp>
      <p:sp>
        <p:nvSpPr>
          <p:cNvPr id="5" name="PlaceHolder 4"/>
          <p:cNvSpPr>
            <a:spLocks noGrp="1"/>
          </p:cNvSpPr>
          <p:nvPr>
            <p:ph type="dt" idx="1"/>
          </p:nvPr>
        </p:nvSpPr>
        <p:spPr/>
        <p:txBody>
          <a:bodyPr/>
          <a:p>
            <a:r>
              <a:rPr lang="ru-RU"/>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704160"/>
            <a:ext cx="8229240" cy="5297760"/>
          </a:xfrm>
          <a:prstGeom prst="rect">
            <a:avLst/>
          </a:prstGeom>
          <a:noFill/>
          <a:ln w="0">
            <a:noFill/>
          </a:ln>
        </p:spPr>
        <p:txBody>
          <a:bodyPr lIns="0" rIns="0" tIns="0" bIns="0" anchor="ctr">
            <a:noAutofit/>
          </a:bodyPr>
          <a:p>
            <a:pPr algn="ctr">
              <a:buNone/>
            </a:pPr>
            <a:endParaRPr b="0" lang="ru-RU"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5C2E7F5D-CF8C-4901-B5E7-485FCA0691C2}" type="slidenum">
              <a:t>&lt;#&gt;</a:t>
            </a:fld>
          </a:p>
        </p:txBody>
      </p:sp>
      <p:sp>
        <p:nvSpPr>
          <p:cNvPr id="5" name="PlaceHolder 4"/>
          <p:cNvSpPr>
            <a:spLocks noGrp="1"/>
          </p:cNvSpPr>
          <p:nvPr>
            <p:ph type="dt" idx="1"/>
          </p:nvPr>
        </p:nvSpPr>
        <p:spPr/>
        <p:txBody>
          <a:bodyPr/>
          <a:p>
            <a:r>
              <a:rPr lang="ru-RU"/>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20" name="PlaceHolder 2"/>
          <p:cNvSpPr>
            <a:spLocks noGrp="1"/>
          </p:cNvSpPr>
          <p:nvPr>
            <p:ph/>
          </p:nvPr>
        </p:nvSpPr>
        <p:spPr>
          <a:xfrm>
            <a:off x="45720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21" name="PlaceHolder 3"/>
          <p:cNvSpPr>
            <a:spLocks noGrp="1"/>
          </p:cNvSpPr>
          <p:nvPr>
            <p:ph/>
          </p:nvPr>
        </p:nvSpPr>
        <p:spPr>
          <a:xfrm>
            <a:off x="4674240" y="1935360"/>
            <a:ext cx="4015800" cy="438876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22" name="PlaceHolder 4"/>
          <p:cNvSpPr>
            <a:spLocks noGrp="1"/>
          </p:cNvSpPr>
          <p:nvPr>
            <p:ph/>
          </p:nvPr>
        </p:nvSpPr>
        <p:spPr>
          <a:xfrm>
            <a:off x="457200" y="422820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F5A031B-672C-4E76-9E57-93A8FD0072A5}" type="slidenum">
              <a:t>&lt;#&gt;</a:t>
            </a:fld>
          </a:p>
        </p:txBody>
      </p:sp>
      <p:sp>
        <p:nvSpPr>
          <p:cNvPr id="8" name="PlaceHolder 7"/>
          <p:cNvSpPr>
            <a:spLocks noGrp="1"/>
          </p:cNvSpPr>
          <p:nvPr>
            <p:ph type="dt" idx="1"/>
          </p:nvPr>
        </p:nvSpPr>
        <p:spPr/>
        <p:txBody>
          <a:bodyPr/>
          <a:p>
            <a:r>
              <a:rPr lang="ru-RU"/>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24" name="PlaceHolder 2"/>
          <p:cNvSpPr>
            <a:spLocks noGrp="1"/>
          </p:cNvSpPr>
          <p:nvPr>
            <p:ph/>
          </p:nvPr>
        </p:nvSpPr>
        <p:spPr>
          <a:xfrm>
            <a:off x="457200" y="1935360"/>
            <a:ext cx="4015800" cy="438876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25" name="PlaceHolder 3"/>
          <p:cNvSpPr>
            <a:spLocks noGrp="1"/>
          </p:cNvSpPr>
          <p:nvPr>
            <p:ph/>
          </p:nvPr>
        </p:nvSpPr>
        <p:spPr>
          <a:xfrm>
            <a:off x="467424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26" name="PlaceHolder 4"/>
          <p:cNvSpPr>
            <a:spLocks noGrp="1"/>
          </p:cNvSpPr>
          <p:nvPr>
            <p:ph/>
          </p:nvPr>
        </p:nvSpPr>
        <p:spPr>
          <a:xfrm>
            <a:off x="4674240" y="422820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DF0DFDE-A5BE-4DEE-9EFC-5497E0053D44}" type="slidenum">
              <a:t>&lt;#&gt;</a:t>
            </a:fld>
          </a:p>
        </p:txBody>
      </p:sp>
      <p:sp>
        <p:nvSpPr>
          <p:cNvPr id="8" name="PlaceHolder 7"/>
          <p:cNvSpPr>
            <a:spLocks noGrp="1"/>
          </p:cNvSpPr>
          <p:nvPr>
            <p:ph type="dt" idx="1"/>
          </p:nvPr>
        </p:nvSpPr>
        <p:spPr/>
        <p:txBody>
          <a:bodyPr/>
          <a:p>
            <a:r>
              <a:rPr lang="ru-RU"/>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704160"/>
            <a:ext cx="8229240" cy="1142640"/>
          </a:xfrm>
          <a:prstGeom prst="rect">
            <a:avLst/>
          </a:prstGeom>
          <a:noFill/>
          <a:ln w="0">
            <a:noFill/>
          </a:ln>
        </p:spPr>
        <p:txBody>
          <a:bodyPr lIns="0" rIns="0" tIns="0" bIns="0" anchor="ctr">
            <a:noAutofit/>
          </a:bodyPr>
          <a:p>
            <a:endParaRPr b="0" lang="ru-RU" sz="1800" spc="-1" strike="noStrike">
              <a:solidFill>
                <a:srgbClr val="000000"/>
              </a:solidFill>
              <a:latin typeface="Constantia"/>
            </a:endParaRPr>
          </a:p>
        </p:txBody>
      </p:sp>
      <p:sp>
        <p:nvSpPr>
          <p:cNvPr id="28" name="PlaceHolder 2"/>
          <p:cNvSpPr>
            <a:spLocks noGrp="1"/>
          </p:cNvSpPr>
          <p:nvPr>
            <p:ph/>
          </p:nvPr>
        </p:nvSpPr>
        <p:spPr>
          <a:xfrm>
            <a:off x="45720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29" name="PlaceHolder 3"/>
          <p:cNvSpPr>
            <a:spLocks noGrp="1"/>
          </p:cNvSpPr>
          <p:nvPr>
            <p:ph/>
          </p:nvPr>
        </p:nvSpPr>
        <p:spPr>
          <a:xfrm>
            <a:off x="4674240" y="1935360"/>
            <a:ext cx="401580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30" name="PlaceHolder 4"/>
          <p:cNvSpPr>
            <a:spLocks noGrp="1"/>
          </p:cNvSpPr>
          <p:nvPr>
            <p:ph/>
          </p:nvPr>
        </p:nvSpPr>
        <p:spPr>
          <a:xfrm>
            <a:off x="457200" y="4228200"/>
            <a:ext cx="8229240" cy="2093400"/>
          </a:xfrm>
          <a:prstGeom prst="rect">
            <a:avLst/>
          </a:prstGeom>
          <a:noFill/>
          <a:ln w="0">
            <a:noFill/>
          </a:ln>
        </p:spPr>
        <p:txBody>
          <a:bodyPr lIns="0" rIns="0" tIns="0" bIns="0" anchor="t">
            <a:normAutofit/>
          </a:bodyPr>
          <a:p>
            <a:endParaRPr b="0" lang="ru-RU" sz="2600" spc="-1" strike="noStrike">
              <a:solidFill>
                <a:srgbClr val="000000"/>
              </a:solidFill>
              <a:latin typeface="Constantia"/>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C1181AF-1A82-4488-A7AC-45444CD53AC9}" type="slidenum">
              <a:t>&lt;#&gt;</a:t>
            </a:fld>
          </a:p>
        </p:txBody>
      </p:sp>
      <p:sp>
        <p:nvSpPr>
          <p:cNvPr id="8" name="PlaceHolder 7"/>
          <p:cNvSpPr>
            <a:spLocks noGrp="1"/>
          </p:cNvSpPr>
          <p:nvPr>
            <p:ph type="dt" idx="1"/>
          </p:nvPr>
        </p:nvSpPr>
        <p:spPr/>
        <p:txBody>
          <a:bodyPr/>
          <a:p>
            <a:r>
              <a:rPr lang="ru-RU"/>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4aa2d6"/>
            </a:gs>
            <a:gs pos="100000">
              <a:srgbClr val="002b36"/>
            </a:gs>
          </a:gsLst>
          <a:path path="circle">
            <a:fillToRect l="50000" t="55000" r="50000" b="45000"/>
          </a:path>
        </a:gradFill>
      </p:bgPr>
    </p:bg>
    <p:spTree>
      <p:nvGrpSpPr>
        <p:cNvPr id="1" name=""/>
        <p:cNvGrpSpPr/>
        <p:nvPr/>
      </p:nvGrpSpPr>
      <p:grpSpPr>
        <a:xfrm>
          <a:off x="0" y="0"/>
          <a:ext cx="0" cy="0"/>
          <a:chOff x="0" y="0"/>
          <a:chExt cx="0" cy="0"/>
        </a:xfrm>
      </p:grpSpPr>
      <p:sp>
        <p:nvSpPr>
          <p:cNvPr id="0" name="Freeform 6"/>
          <p:cNvSpPr/>
          <p:nvPr/>
        </p:nvSpPr>
        <p:spPr>
          <a:xfrm>
            <a:off x="-9360" y="-7200"/>
            <a:ext cx="9162720" cy="104112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sp>
      <p:sp>
        <p:nvSpPr>
          <p:cNvPr id="1" name="Freeform 7"/>
          <p:cNvSpPr/>
          <p:nvPr/>
        </p:nvSpPr>
        <p:spPr>
          <a:xfrm>
            <a:off x="4381560" y="-7200"/>
            <a:ext cx="4762080" cy="63792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sp>
      <p:grpSp>
        <p:nvGrpSpPr>
          <p:cNvPr id="2" name="Group 1"/>
          <p:cNvGrpSpPr/>
          <p:nvPr/>
        </p:nvGrpSpPr>
        <p:grpSpPr>
          <a:xfrm>
            <a:off x="-29160" y="-16560"/>
            <a:ext cx="9197640" cy="1086120"/>
            <a:chOff x="-29160" y="-16560"/>
            <a:chExt cx="9197640" cy="1086120"/>
          </a:xfrm>
        </p:grpSpPr>
        <p:sp>
          <p:nvSpPr>
            <p:cNvPr id="3" name="Freeform 11"/>
            <p:cNvSpPr/>
            <p:nvPr/>
          </p:nvSpPr>
          <p:spPr>
            <a:xfrm rot="21435600">
              <a:off x="-18720" y="201960"/>
              <a:ext cx="9162720" cy="64872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a:solidFill>
                <a:srgbClr val="09b7bf"/>
              </a:solidFill>
              <a:round/>
            </a:ln>
          </p:spPr>
          <p:style>
            <a:lnRef idx="0"/>
            <a:fillRef idx="0"/>
            <a:effectRef idx="0"/>
            <a:fontRef idx="minor"/>
          </p:style>
        </p:sp>
        <p:sp>
          <p:nvSpPr>
            <p:cNvPr id="4" name="Freeform 12"/>
            <p:cNvSpPr/>
            <p:nvPr/>
          </p:nvSpPr>
          <p:spPr>
            <a:xfrm rot="21435600">
              <a:off x="-14040" y="275400"/>
              <a:ext cx="9175320" cy="52992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a:solidFill>
                <a:srgbClr val="0f6fc6"/>
              </a:solidFill>
              <a:round/>
            </a:ln>
          </p:spPr>
          <p:style>
            <a:lnRef idx="0"/>
            <a:fillRef idx="0"/>
            <a:effectRef idx="0"/>
            <a:fontRef idx="minor"/>
          </p:style>
        </p:sp>
      </p:grpSp>
      <p:sp>
        <p:nvSpPr>
          <p:cNvPr id="5" name="PlaceHolder 1"/>
          <p:cNvSpPr>
            <a:spLocks noGrp="1"/>
          </p:cNvSpPr>
          <p:nvPr>
            <p:ph type="title"/>
          </p:nvPr>
        </p:nvSpPr>
        <p:spPr>
          <a:xfrm>
            <a:off x="533520" y="1371600"/>
            <a:ext cx="7851240" cy="1828440"/>
          </a:xfrm>
          <a:prstGeom prst="rect">
            <a:avLst/>
          </a:prstGeom>
          <a:noFill/>
          <a:ln w="0">
            <a:noFill/>
          </a:ln>
        </p:spPr>
        <p:txBody>
          <a:bodyPr lIns="0" rIns="18360" tIns="0" bIns="0" anchor="b">
            <a:normAutofit/>
          </a:bodyPr>
          <a:p>
            <a:pPr algn="r">
              <a:lnSpc>
                <a:spcPct val="100000"/>
              </a:lnSpc>
              <a:buNone/>
            </a:pPr>
            <a:r>
              <a:rPr b="1" lang="ru-RU" sz="5600" spc="-1" strike="noStrike">
                <a:solidFill>
                  <a:srgbClr val="50e0ea"/>
                </a:solidFill>
                <a:latin typeface="Calibri"/>
              </a:rPr>
              <a:t>Образец заголовка</a:t>
            </a:r>
            <a:endParaRPr b="0" lang="ru-RU" sz="5600" spc="-1" strike="noStrike">
              <a:solidFill>
                <a:srgbClr val="ffffff"/>
              </a:solidFill>
              <a:latin typeface="Constantia"/>
            </a:endParaRPr>
          </a:p>
        </p:txBody>
      </p:sp>
      <p:sp>
        <p:nvSpPr>
          <p:cNvPr id="6" name="PlaceHolder 2"/>
          <p:cNvSpPr>
            <a:spLocks noGrp="1"/>
          </p:cNvSpPr>
          <p:nvPr>
            <p:ph type="dt" idx="1"/>
          </p:nvPr>
        </p:nvSpPr>
        <p:spPr>
          <a:xfrm>
            <a:off x="457200" y="6356520"/>
            <a:ext cx="2133360" cy="364680"/>
          </a:xfrm>
          <a:prstGeom prst="rect">
            <a:avLst/>
          </a:prstGeom>
          <a:noFill/>
          <a:ln w="0">
            <a:noFill/>
          </a:ln>
        </p:spPr>
        <p:txBody>
          <a:bodyPr lIns="0" rIns="0" tIns="0" bIns="0" anchor="b">
            <a:noAutofit/>
          </a:bodyPr>
          <a:lstStyle>
            <a:lvl1pPr>
              <a:lnSpc>
                <a:spcPct val="100000"/>
              </a:lnSpc>
              <a:buNone/>
              <a:defRPr b="0" lang="ru-RU" sz="1200" spc="-1" strike="noStrike">
                <a:solidFill>
                  <a:srgbClr val="d1eaed"/>
                </a:solidFill>
                <a:latin typeface="Constantia"/>
              </a:defRPr>
            </a:lvl1pPr>
          </a:lstStyle>
          <a:p>
            <a:pPr>
              <a:lnSpc>
                <a:spcPct val="100000"/>
              </a:lnSpc>
              <a:buNone/>
            </a:pPr>
            <a:r>
              <a:rPr b="0" lang="ru-RU" sz="1200" spc="-1" strike="noStrike">
                <a:solidFill>
                  <a:srgbClr val="d1eaed"/>
                </a:solidFill>
                <a:latin typeface="Constantia"/>
              </a:rPr>
              <a:t>&lt;дата/время&gt;</a:t>
            </a:r>
            <a:endParaRPr b="0" lang="ru-RU" sz="1200" spc="-1" strike="noStrike">
              <a:latin typeface="Times New Roman"/>
            </a:endParaRPr>
          </a:p>
        </p:txBody>
      </p:sp>
      <p:sp>
        <p:nvSpPr>
          <p:cNvPr id="7" name="PlaceHolder 3"/>
          <p:cNvSpPr>
            <a:spLocks noGrp="1"/>
          </p:cNvSpPr>
          <p:nvPr>
            <p:ph type="ftr" idx="2"/>
          </p:nvPr>
        </p:nvSpPr>
        <p:spPr>
          <a:xfrm>
            <a:off x="2666880" y="6356520"/>
            <a:ext cx="3352320" cy="364680"/>
          </a:xfrm>
          <a:prstGeom prst="rect">
            <a:avLst/>
          </a:prstGeom>
          <a:noFill/>
          <a:ln w="0">
            <a:noFill/>
          </a:ln>
        </p:spPr>
        <p:txBody>
          <a:bodyPr lIns="0" rIns="0" tIns="0" bIns="0" anchor="b">
            <a:noAutofit/>
          </a:bodyPr>
          <a:lstStyle>
            <a:lvl1pPr algn="ctr">
              <a:buNone/>
              <a:defRPr b="0" lang="ru-RU" sz="1400" spc="-1" strike="noStrike">
                <a:latin typeface="Times New Roman"/>
              </a:defRPr>
            </a:lvl1pPr>
          </a:lstStyle>
          <a:p>
            <a:pPr algn="ctr">
              <a:buNone/>
            </a:pPr>
            <a:r>
              <a:rPr b="0" lang="ru-RU" sz="1400" spc="-1" strike="noStrike">
                <a:latin typeface="Times New Roman"/>
              </a:rPr>
              <a:t>&lt;нижний колонтитул&gt;</a:t>
            </a:r>
            <a:endParaRPr b="0" lang="ru-RU" sz="1400" spc="-1" strike="noStrike">
              <a:latin typeface="Times New Roman"/>
            </a:endParaRPr>
          </a:p>
        </p:txBody>
      </p:sp>
      <p:sp>
        <p:nvSpPr>
          <p:cNvPr id="8" name="PlaceHolder 4"/>
          <p:cNvSpPr>
            <a:spLocks noGrp="1"/>
          </p:cNvSpPr>
          <p:nvPr>
            <p:ph type="sldNum" idx="3"/>
          </p:nvPr>
        </p:nvSpPr>
        <p:spPr>
          <a:xfrm>
            <a:off x="7924680" y="6356520"/>
            <a:ext cx="761760" cy="364680"/>
          </a:xfrm>
          <a:prstGeom prst="rect">
            <a:avLst/>
          </a:prstGeom>
          <a:noFill/>
          <a:ln w="0">
            <a:noFill/>
          </a:ln>
        </p:spPr>
        <p:txBody>
          <a:bodyPr lIns="0" rIns="0" tIns="0" bIns="0" anchor="b">
            <a:noAutofit/>
          </a:bodyPr>
          <a:lstStyle>
            <a:lvl1pPr algn="r">
              <a:lnSpc>
                <a:spcPct val="100000"/>
              </a:lnSpc>
              <a:buNone/>
              <a:defRPr b="0" lang="ru-RU" sz="1200" spc="-1" strike="noStrike">
                <a:solidFill>
                  <a:srgbClr val="d1eaed"/>
                </a:solidFill>
                <a:latin typeface="Constantia"/>
              </a:defRPr>
            </a:lvl1pPr>
          </a:lstStyle>
          <a:p>
            <a:pPr algn="r">
              <a:lnSpc>
                <a:spcPct val="100000"/>
              </a:lnSpc>
              <a:buNone/>
            </a:pPr>
            <a:fld id="{834F2D8F-B164-4EDE-8C36-0CCE421BF238}" type="slidenum">
              <a:rPr b="0" lang="ru-RU" sz="1200" spc="-1" strike="noStrike">
                <a:solidFill>
                  <a:srgbClr val="d1eaed"/>
                </a:solidFill>
                <a:latin typeface="Constantia"/>
              </a:rPr>
              <a:t>&lt;номер&gt;</a:t>
            </a:fld>
            <a:endParaRPr b="0" lang="ru-RU" sz="1200" spc="-1" strike="noStrike">
              <a:latin typeface="Times New Roman"/>
            </a:endParaRPr>
          </a:p>
        </p:txBody>
      </p:sp>
      <p:sp>
        <p:nvSpPr>
          <p:cNvPr id="9"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ru-RU" sz="2600" spc="-1" strike="noStrike">
                <a:solidFill>
                  <a:srgbClr val="ffffff"/>
                </a:solidFill>
                <a:latin typeface="Constantia"/>
              </a:rPr>
              <a:t>Для правки структуры щёлкните мышью</a:t>
            </a:r>
            <a:endParaRPr b="0" lang="ru-RU" sz="2600" spc="-1" strike="noStrike">
              <a:solidFill>
                <a:srgbClr val="ffffff"/>
              </a:solidFill>
              <a:latin typeface="Constantia"/>
            </a:endParaRPr>
          </a:p>
          <a:p>
            <a:pPr lvl="1" marL="864000" indent="-324000">
              <a:spcBef>
                <a:spcPts val="1134"/>
              </a:spcBef>
              <a:buClr>
                <a:srgbClr val="000000"/>
              </a:buClr>
              <a:buSzPct val="75000"/>
              <a:buFont typeface="Symbol" charset="2"/>
              <a:buChar char=""/>
            </a:pPr>
            <a:r>
              <a:rPr b="0" lang="ru-RU" sz="2100" spc="-1" strike="noStrike">
                <a:solidFill>
                  <a:srgbClr val="ffffff"/>
                </a:solidFill>
                <a:latin typeface="Constantia"/>
              </a:rPr>
              <a:t>Второй уровень структуры</a:t>
            </a:r>
            <a:endParaRPr b="0" lang="ru-RU" sz="2100" spc="-1" strike="noStrike">
              <a:solidFill>
                <a:srgbClr val="ffffff"/>
              </a:solidFill>
              <a:latin typeface="Constantia"/>
            </a:endParaRPr>
          </a:p>
          <a:p>
            <a:pPr lvl="2" marL="1296000" indent="-288000">
              <a:spcBef>
                <a:spcPts val="850"/>
              </a:spcBef>
              <a:buClr>
                <a:srgbClr val="000000"/>
              </a:buClr>
              <a:buSzPct val="45000"/>
              <a:buFont typeface="Wingdings" charset="2"/>
              <a:buChar char=""/>
            </a:pPr>
            <a:r>
              <a:rPr b="0" lang="ru-RU" sz="2000" spc="-1" strike="noStrike">
                <a:solidFill>
                  <a:srgbClr val="ffffff"/>
                </a:solidFill>
                <a:latin typeface="Constantia"/>
              </a:rPr>
              <a:t>Третий уровень структуры</a:t>
            </a:r>
            <a:endParaRPr b="0" lang="ru-RU" sz="2000" spc="-1" strike="noStrike">
              <a:solidFill>
                <a:srgbClr val="ffffff"/>
              </a:solidFill>
              <a:latin typeface="Constantia"/>
            </a:endParaRPr>
          </a:p>
          <a:p>
            <a:pPr lvl="3" marL="1728000" indent="-216000">
              <a:spcBef>
                <a:spcPts val="567"/>
              </a:spcBef>
              <a:buClr>
                <a:srgbClr val="000000"/>
              </a:buClr>
              <a:buSzPct val="75000"/>
              <a:buFont typeface="Symbol" charset="2"/>
              <a:buChar char=""/>
            </a:pPr>
            <a:r>
              <a:rPr b="0" lang="ru-RU" sz="2000" spc="-1" strike="noStrike">
                <a:solidFill>
                  <a:srgbClr val="ffffff"/>
                </a:solidFill>
                <a:latin typeface="Constantia"/>
              </a:rPr>
              <a:t>Четвёртый уровень структуры</a:t>
            </a:r>
            <a:endParaRPr b="0" lang="ru-RU" sz="2000" spc="-1" strike="noStrike">
              <a:solidFill>
                <a:srgbClr val="ffffff"/>
              </a:solidFill>
              <a:latin typeface="Constantia"/>
            </a:endParaRPr>
          </a:p>
          <a:p>
            <a:pPr lvl="4" marL="2160000" indent="-216000">
              <a:spcBef>
                <a:spcPts val="283"/>
              </a:spcBef>
              <a:buClr>
                <a:srgbClr val="000000"/>
              </a:buClr>
              <a:buSzPct val="45000"/>
              <a:buFont typeface="Wingdings" charset="2"/>
              <a:buChar char=""/>
            </a:pPr>
            <a:r>
              <a:rPr b="0" lang="ru-RU" sz="2000" spc="-1" strike="noStrike">
                <a:solidFill>
                  <a:srgbClr val="ffffff"/>
                </a:solidFill>
                <a:latin typeface="Constantia"/>
              </a:rPr>
              <a:t>Пятый уровень структуры</a:t>
            </a:r>
            <a:endParaRPr b="0" lang="ru-RU" sz="2000" spc="-1" strike="noStrike">
              <a:solidFill>
                <a:srgbClr val="ffffff"/>
              </a:solidFill>
              <a:latin typeface="Constantia"/>
            </a:endParaRPr>
          </a:p>
          <a:p>
            <a:pPr lvl="5" marL="2592000" indent="-216000">
              <a:spcBef>
                <a:spcPts val="283"/>
              </a:spcBef>
              <a:buClr>
                <a:srgbClr val="000000"/>
              </a:buClr>
              <a:buSzPct val="45000"/>
              <a:buFont typeface="Wingdings" charset="2"/>
              <a:buChar char=""/>
            </a:pPr>
            <a:r>
              <a:rPr b="0" lang="ru-RU" sz="2000" spc="-1" strike="noStrike">
                <a:solidFill>
                  <a:srgbClr val="ffffff"/>
                </a:solidFill>
                <a:latin typeface="Constantia"/>
              </a:rPr>
              <a:t>Шестой уровень структуры</a:t>
            </a:r>
            <a:endParaRPr b="0" lang="ru-RU" sz="2000" spc="-1" strike="noStrike">
              <a:solidFill>
                <a:srgbClr val="ffffff"/>
              </a:solidFill>
              <a:latin typeface="Constantia"/>
            </a:endParaRPr>
          </a:p>
          <a:p>
            <a:pPr lvl="6" marL="3024000" indent="-216000">
              <a:spcBef>
                <a:spcPts val="283"/>
              </a:spcBef>
              <a:buClr>
                <a:srgbClr val="000000"/>
              </a:buClr>
              <a:buSzPct val="45000"/>
              <a:buFont typeface="Wingdings" charset="2"/>
              <a:buChar char=""/>
            </a:pPr>
            <a:r>
              <a:rPr b="0" lang="ru-RU" sz="2000" spc="-1" strike="noStrike">
                <a:solidFill>
                  <a:srgbClr val="ffffff"/>
                </a:solidFill>
                <a:latin typeface="Constantia"/>
              </a:rPr>
              <a:t>Седьмой уровень структуры</a:t>
            </a:r>
            <a:endParaRPr b="0" lang="ru-RU" sz="2000" spc="-1" strike="noStrike">
              <a:solidFill>
                <a:srgbClr val="ffffff"/>
              </a:solidFill>
              <a:latin typeface="Constantia"/>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46" name="Freeform 6"/>
          <p:cNvSpPr/>
          <p:nvPr/>
        </p:nvSpPr>
        <p:spPr>
          <a:xfrm>
            <a:off x="-9360" y="-7200"/>
            <a:ext cx="9162720" cy="104112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sp>
      <p:sp>
        <p:nvSpPr>
          <p:cNvPr id="47" name="Freeform 7"/>
          <p:cNvSpPr/>
          <p:nvPr/>
        </p:nvSpPr>
        <p:spPr>
          <a:xfrm>
            <a:off x="4381560" y="-7200"/>
            <a:ext cx="4762080" cy="63792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sp>
      <p:grpSp>
        <p:nvGrpSpPr>
          <p:cNvPr id="48" name="Group 1"/>
          <p:cNvGrpSpPr/>
          <p:nvPr/>
        </p:nvGrpSpPr>
        <p:grpSpPr>
          <a:xfrm>
            <a:off x="-29160" y="-16560"/>
            <a:ext cx="9197640" cy="1086120"/>
            <a:chOff x="-29160" y="-16560"/>
            <a:chExt cx="9197640" cy="1086120"/>
          </a:xfrm>
        </p:grpSpPr>
        <p:sp>
          <p:nvSpPr>
            <p:cNvPr id="49" name="Freeform 11"/>
            <p:cNvSpPr/>
            <p:nvPr/>
          </p:nvSpPr>
          <p:spPr>
            <a:xfrm rot="21435600">
              <a:off x="-18720" y="201960"/>
              <a:ext cx="9162720" cy="64872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a:solidFill>
                <a:srgbClr val="09b7bf"/>
              </a:solidFill>
              <a:round/>
            </a:ln>
          </p:spPr>
          <p:style>
            <a:lnRef idx="0"/>
            <a:fillRef idx="0"/>
            <a:effectRef idx="0"/>
            <a:fontRef idx="minor"/>
          </p:style>
        </p:sp>
        <p:sp>
          <p:nvSpPr>
            <p:cNvPr id="50" name="Freeform 12"/>
            <p:cNvSpPr/>
            <p:nvPr/>
          </p:nvSpPr>
          <p:spPr>
            <a:xfrm rot="21435600">
              <a:off x="-14040" y="275400"/>
              <a:ext cx="9175320" cy="52992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a:solidFill>
                <a:srgbClr val="0f6fc6"/>
              </a:solidFill>
              <a:round/>
            </a:ln>
          </p:spPr>
          <p:style>
            <a:lnRef idx="0"/>
            <a:fillRef idx="0"/>
            <a:effectRef idx="0"/>
            <a:fontRef idx="minor"/>
          </p:style>
        </p:sp>
      </p:grpSp>
      <p:sp>
        <p:nvSpPr>
          <p:cNvPr id="51" name="PlaceHolder 1"/>
          <p:cNvSpPr>
            <a:spLocks noGrp="1"/>
          </p:cNvSpPr>
          <p:nvPr>
            <p:ph type="title"/>
          </p:nvPr>
        </p:nvSpPr>
        <p:spPr>
          <a:xfrm>
            <a:off x="457200" y="704160"/>
            <a:ext cx="8229240" cy="1142640"/>
          </a:xfrm>
          <a:prstGeom prst="rect">
            <a:avLst/>
          </a:prstGeom>
          <a:noFill/>
          <a:ln w="0">
            <a:noFill/>
          </a:ln>
        </p:spPr>
        <p:txBody>
          <a:bodyPr lIns="0" rIns="0" tIns="45000" bIns="0" anchor="b">
            <a:noAutofit/>
          </a:bodyPr>
          <a:p>
            <a:pPr>
              <a:lnSpc>
                <a:spcPct val="100000"/>
              </a:lnSpc>
              <a:buNone/>
            </a:pPr>
            <a:r>
              <a:rPr b="0" lang="ru-RU" sz="5000" spc="-1" strike="noStrike">
                <a:solidFill>
                  <a:srgbClr val="04617b"/>
                </a:solidFill>
                <a:latin typeface="Calibri"/>
              </a:rPr>
              <a:t>Образец заголовка</a:t>
            </a:r>
            <a:endParaRPr b="0" lang="ru-RU" sz="5000" spc="-1" strike="noStrike">
              <a:solidFill>
                <a:srgbClr val="000000"/>
              </a:solidFill>
              <a:latin typeface="Constantia"/>
            </a:endParaRPr>
          </a:p>
        </p:txBody>
      </p:sp>
      <p:sp>
        <p:nvSpPr>
          <p:cNvPr id="52" name="PlaceHolder 2"/>
          <p:cNvSpPr>
            <a:spLocks noGrp="1"/>
          </p:cNvSpPr>
          <p:nvPr>
            <p:ph type="body"/>
          </p:nvPr>
        </p:nvSpPr>
        <p:spPr>
          <a:xfrm>
            <a:off x="457200" y="1935360"/>
            <a:ext cx="8229240" cy="438876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ru-RU" sz="2600" spc="-1" strike="noStrike">
                <a:solidFill>
                  <a:srgbClr val="000000"/>
                </a:solidFill>
                <a:latin typeface="Constantia"/>
              </a:rPr>
              <a:t>Образец текста</a:t>
            </a:r>
            <a:endParaRPr b="0" lang="ru-RU" sz="2600" spc="-1" strike="noStrike">
              <a:solidFill>
                <a:srgbClr val="000000"/>
              </a:solidFill>
              <a:latin typeface="Constantia"/>
            </a:endParaRPr>
          </a:p>
          <a:p>
            <a:pPr lvl="1" marL="640080" indent="-246960">
              <a:lnSpc>
                <a:spcPct val="100000"/>
              </a:lnSpc>
              <a:spcBef>
                <a:spcPts val="479"/>
              </a:spcBef>
              <a:buClr>
                <a:srgbClr val="0f6fc6"/>
              </a:buClr>
              <a:buSzPct val="85000"/>
              <a:buFont typeface="Wingdings 2" charset="2"/>
              <a:buChar char=""/>
            </a:pPr>
            <a:r>
              <a:rPr b="0" lang="ru-RU" sz="2400" spc="-1" strike="noStrike">
                <a:solidFill>
                  <a:srgbClr val="000000"/>
                </a:solidFill>
                <a:latin typeface="Constantia"/>
              </a:rPr>
              <a:t>Второй уровень</a:t>
            </a:r>
            <a:endParaRPr b="0" lang="ru-RU" sz="2400" spc="-1" strike="noStrike">
              <a:solidFill>
                <a:srgbClr val="000000"/>
              </a:solidFill>
              <a:latin typeface="Constantia"/>
            </a:endParaRPr>
          </a:p>
          <a:p>
            <a:pPr lvl="2" marL="914400" indent="-246960">
              <a:lnSpc>
                <a:spcPct val="100000"/>
              </a:lnSpc>
              <a:spcBef>
                <a:spcPts val="420"/>
              </a:spcBef>
              <a:buClr>
                <a:srgbClr val="009dd9"/>
              </a:buClr>
              <a:buSzPct val="70000"/>
              <a:buFont typeface="Wingdings 2" charset="2"/>
              <a:buChar char=""/>
            </a:pPr>
            <a:r>
              <a:rPr b="0" lang="ru-RU" sz="2100" spc="-1" strike="noStrike">
                <a:solidFill>
                  <a:srgbClr val="000000"/>
                </a:solidFill>
                <a:latin typeface="Constantia"/>
              </a:rPr>
              <a:t>Третий уровень</a:t>
            </a:r>
            <a:endParaRPr b="0" lang="ru-RU" sz="2100" spc="-1" strike="noStrike">
              <a:solidFill>
                <a:srgbClr val="000000"/>
              </a:solidFill>
              <a:latin typeface="Constantia"/>
            </a:endParaRPr>
          </a:p>
          <a:p>
            <a:pPr lvl="3" marL="1188720" indent="-210240">
              <a:lnSpc>
                <a:spcPct val="100000"/>
              </a:lnSpc>
              <a:spcBef>
                <a:spcPts val="400"/>
              </a:spcBef>
              <a:buClr>
                <a:srgbClr val="0bd0d9"/>
              </a:buClr>
              <a:buSzPct val="65000"/>
              <a:buFont typeface="Wingdings 2" charset="2"/>
              <a:buChar char=""/>
            </a:pPr>
            <a:r>
              <a:rPr b="0" lang="ru-RU" sz="2000" spc="-1" strike="noStrike">
                <a:solidFill>
                  <a:srgbClr val="000000"/>
                </a:solidFill>
                <a:latin typeface="Constantia"/>
              </a:rPr>
              <a:t>Четвертый уровень</a:t>
            </a:r>
            <a:endParaRPr b="0" lang="ru-RU" sz="2000" spc="-1" strike="noStrike">
              <a:solidFill>
                <a:srgbClr val="000000"/>
              </a:solidFill>
              <a:latin typeface="Constantia"/>
            </a:endParaRPr>
          </a:p>
          <a:p>
            <a:pPr lvl="4" marL="1463040" indent="-210240">
              <a:lnSpc>
                <a:spcPct val="100000"/>
              </a:lnSpc>
              <a:spcBef>
                <a:spcPts val="400"/>
              </a:spcBef>
              <a:buClr>
                <a:srgbClr val="10cf9b"/>
              </a:buClr>
              <a:buSzPct val="65000"/>
              <a:buFont typeface="Wingdings 2" charset="2"/>
              <a:buChar char=""/>
            </a:pPr>
            <a:r>
              <a:rPr b="0" lang="ru-RU" sz="2000" spc="-1" strike="noStrike">
                <a:solidFill>
                  <a:srgbClr val="000000"/>
                </a:solidFill>
                <a:latin typeface="Constantia"/>
              </a:rPr>
              <a:t>Пятый уровень</a:t>
            </a:r>
            <a:endParaRPr b="0" lang="ru-RU" sz="2000" spc="-1" strike="noStrike">
              <a:solidFill>
                <a:srgbClr val="000000"/>
              </a:solidFill>
              <a:latin typeface="Constantia"/>
            </a:endParaRPr>
          </a:p>
        </p:txBody>
      </p:sp>
      <p:sp>
        <p:nvSpPr>
          <p:cNvPr id="53" name="PlaceHolder 3"/>
          <p:cNvSpPr>
            <a:spLocks noGrp="1"/>
          </p:cNvSpPr>
          <p:nvPr>
            <p:ph type="dt" idx="4"/>
          </p:nvPr>
        </p:nvSpPr>
        <p:spPr>
          <a:xfrm>
            <a:off x="457200" y="6356520"/>
            <a:ext cx="2133360" cy="364680"/>
          </a:xfrm>
          <a:prstGeom prst="rect">
            <a:avLst/>
          </a:prstGeom>
          <a:noFill/>
          <a:ln w="0">
            <a:noFill/>
          </a:ln>
        </p:spPr>
        <p:txBody>
          <a:bodyPr lIns="0" rIns="0" tIns="0" bIns="0" anchor="b">
            <a:noAutofit/>
          </a:bodyPr>
          <a:lstStyle>
            <a:lvl1pPr>
              <a:lnSpc>
                <a:spcPct val="100000"/>
              </a:lnSpc>
              <a:buNone/>
              <a:defRPr b="0" lang="ru-RU" sz="1200" spc="-1" strike="noStrike">
                <a:solidFill>
                  <a:srgbClr val="035c75"/>
                </a:solidFill>
                <a:latin typeface="Constantia"/>
              </a:defRPr>
            </a:lvl1pPr>
          </a:lstStyle>
          <a:p>
            <a:pPr>
              <a:lnSpc>
                <a:spcPct val="100000"/>
              </a:lnSpc>
              <a:buNone/>
            </a:pPr>
            <a:r>
              <a:rPr b="0" lang="ru-RU" sz="1200" spc="-1" strike="noStrike">
                <a:solidFill>
                  <a:srgbClr val="035c75"/>
                </a:solidFill>
                <a:latin typeface="Constantia"/>
              </a:rPr>
              <a:t>&lt;дата/время&gt;</a:t>
            </a:r>
            <a:endParaRPr b="0" lang="ru-RU" sz="1200" spc="-1" strike="noStrike">
              <a:latin typeface="Times New Roman"/>
            </a:endParaRPr>
          </a:p>
        </p:txBody>
      </p:sp>
      <p:sp>
        <p:nvSpPr>
          <p:cNvPr id="54" name="PlaceHolder 4"/>
          <p:cNvSpPr>
            <a:spLocks noGrp="1"/>
          </p:cNvSpPr>
          <p:nvPr>
            <p:ph type="ftr" idx="5"/>
          </p:nvPr>
        </p:nvSpPr>
        <p:spPr>
          <a:xfrm>
            <a:off x="2666880" y="6356520"/>
            <a:ext cx="3352320" cy="364680"/>
          </a:xfrm>
          <a:prstGeom prst="rect">
            <a:avLst/>
          </a:prstGeom>
          <a:noFill/>
          <a:ln w="0">
            <a:noFill/>
          </a:ln>
        </p:spPr>
        <p:txBody>
          <a:bodyPr lIns="0" rIns="0" tIns="0" bIns="0" anchor="b">
            <a:noAutofit/>
          </a:bodyPr>
          <a:lstStyle>
            <a:lvl1pPr algn="ctr">
              <a:buNone/>
              <a:defRPr b="0" lang="ru-RU" sz="1400" spc="-1" strike="noStrike">
                <a:latin typeface="Times New Roman"/>
              </a:defRPr>
            </a:lvl1pPr>
          </a:lstStyle>
          <a:p>
            <a:pPr algn="ctr">
              <a:buNone/>
            </a:pPr>
            <a:r>
              <a:rPr b="0" lang="ru-RU" sz="1400" spc="-1" strike="noStrike">
                <a:latin typeface="Times New Roman"/>
              </a:rPr>
              <a:t>&lt;нижний колонтитул&gt;</a:t>
            </a:r>
            <a:endParaRPr b="0" lang="ru-RU" sz="1400" spc="-1" strike="noStrike">
              <a:latin typeface="Times New Roman"/>
            </a:endParaRPr>
          </a:p>
        </p:txBody>
      </p:sp>
      <p:sp>
        <p:nvSpPr>
          <p:cNvPr id="55" name="PlaceHolder 5"/>
          <p:cNvSpPr>
            <a:spLocks noGrp="1"/>
          </p:cNvSpPr>
          <p:nvPr>
            <p:ph type="sldNum" idx="6"/>
          </p:nvPr>
        </p:nvSpPr>
        <p:spPr>
          <a:xfrm>
            <a:off x="7924680" y="6356520"/>
            <a:ext cx="761760" cy="364680"/>
          </a:xfrm>
          <a:prstGeom prst="rect">
            <a:avLst/>
          </a:prstGeom>
          <a:noFill/>
          <a:ln w="0">
            <a:noFill/>
          </a:ln>
        </p:spPr>
        <p:txBody>
          <a:bodyPr lIns="0" rIns="0" tIns="0" bIns="0" anchor="b">
            <a:noAutofit/>
          </a:bodyPr>
          <a:lstStyle>
            <a:lvl1pPr algn="r">
              <a:lnSpc>
                <a:spcPct val="100000"/>
              </a:lnSpc>
              <a:buNone/>
              <a:defRPr b="0" lang="ru-RU" sz="1200" spc="-1" strike="noStrike">
                <a:solidFill>
                  <a:srgbClr val="035c75"/>
                </a:solidFill>
                <a:latin typeface="Constantia"/>
              </a:defRPr>
            </a:lvl1pPr>
          </a:lstStyle>
          <a:p>
            <a:pPr algn="r">
              <a:lnSpc>
                <a:spcPct val="100000"/>
              </a:lnSpc>
              <a:buNone/>
            </a:pPr>
            <a:fld id="{2AF806E4-320C-47D1-B477-A10C1EAE70D6}" type="slidenum">
              <a:rPr b="0" lang="ru-RU" sz="1200" spc="-1" strike="noStrike">
                <a:solidFill>
                  <a:srgbClr val="035c75"/>
                </a:solidFill>
                <a:latin typeface="Constantia"/>
              </a:rPr>
              <a:t>&lt;номер&gt;</a:t>
            </a:fld>
            <a:endParaRPr b="0" lang="ru-RU"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540000" y="2352600"/>
            <a:ext cx="8136720" cy="2507400"/>
          </a:xfrm>
          <a:prstGeom prst="rect">
            <a:avLst/>
          </a:prstGeom>
          <a:noFill/>
          <a:ln w="0">
            <a:noFill/>
          </a:ln>
        </p:spPr>
        <p:txBody>
          <a:bodyPr lIns="0" rIns="18360" tIns="0" bIns="0" anchor="b">
            <a:normAutofit fontScale="73000"/>
          </a:bodyPr>
          <a:p>
            <a:pPr algn="ctr">
              <a:lnSpc>
                <a:spcPct val="100000"/>
              </a:lnSpc>
              <a:buNone/>
            </a:pPr>
            <a:r>
              <a:rPr b="1" lang="ru-RU" sz="5600" spc="-1" strike="noStrike">
                <a:solidFill>
                  <a:srgbClr val="000000"/>
                </a:solidFill>
                <a:latin typeface="Calibri"/>
              </a:rPr>
              <a:t>Клиника ОНМК. Тактика врача первичного звена на догоспитальном этапе и в период восстановления. </a:t>
            </a:r>
            <a:endParaRPr b="0" lang="ru-RU" sz="5600" spc="-1" strike="noStrike">
              <a:solidFill>
                <a:srgbClr val="ffffff"/>
              </a:solidFill>
              <a:latin typeface="Constantia"/>
            </a:endParaRPr>
          </a:p>
        </p:txBody>
      </p:sp>
      <p:sp>
        <p:nvSpPr>
          <p:cNvPr id="93" name="PlaceHolder 2"/>
          <p:cNvSpPr>
            <a:spLocks noGrp="1"/>
          </p:cNvSpPr>
          <p:nvPr>
            <p:ph type="subTitle"/>
          </p:nvPr>
        </p:nvSpPr>
        <p:spPr>
          <a:xfrm>
            <a:off x="720000" y="4140000"/>
            <a:ext cx="7854480" cy="3152520"/>
          </a:xfrm>
          <a:prstGeom prst="rect">
            <a:avLst/>
          </a:prstGeom>
          <a:noFill/>
          <a:ln w="0">
            <a:noFill/>
          </a:ln>
        </p:spPr>
        <p:txBody>
          <a:bodyPr lIns="0" rIns="18360" tIns="45000" bIns="45000" anchor="t">
            <a:normAutofit/>
          </a:bodyPr>
          <a:p>
            <a:pPr algn="r">
              <a:lnSpc>
                <a:spcPct val="100000"/>
              </a:lnSpc>
              <a:spcBef>
                <a:spcPts val="519"/>
              </a:spcBef>
              <a:buNone/>
              <a:tabLst>
                <a:tab algn="l" pos="0"/>
              </a:tabLst>
            </a:pPr>
            <a:endParaRPr b="0" lang="ru-RU" sz="3200" spc="-1" strike="noStrike">
              <a:latin typeface="Arial"/>
            </a:endParaRPr>
          </a:p>
          <a:p>
            <a:pPr algn="r">
              <a:lnSpc>
                <a:spcPct val="100000"/>
              </a:lnSpc>
              <a:spcBef>
                <a:spcPts val="519"/>
              </a:spcBef>
              <a:buNone/>
              <a:tabLst>
                <a:tab algn="l" pos="0"/>
              </a:tabLst>
            </a:pPr>
            <a:r>
              <a:rPr b="0" lang="ru-RU" sz="2600" spc="-1" strike="noStrike">
                <a:solidFill>
                  <a:srgbClr val="ffffff"/>
                </a:solidFill>
                <a:latin typeface="Constantia"/>
              </a:rPr>
              <a:t> </a:t>
            </a:r>
            <a:endParaRPr b="0" lang="ru-RU" sz="2600" spc="-1" strike="noStrike">
              <a:latin typeface="Arial"/>
            </a:endParaRPr>
          </a:p>
          <a:p>
            <a:pPr algn="ctr">
              <a:lnSpc>
                <a:spcPct val="100000"/>
              </a:lnSpc>
              <a:spcBef>
                <a:spcPts val="519"/>
              </a:spcBef>
              <a:buNone/>
              <a:tabLst>
                <a:tab algn="l" pos="0"/>
              </a:tabLst>
            </a:pPr>
            <a:endParaRPr b="0" lang="ru-RU" sz="2600" spc="-1" strike="noStrike">
              <a:latin typeface="Arial"/>
            </a:endParaRPr>
          </a:p>
          <a:p>
            <a:pPr algn="ctr">
              <a:lnSpc>
                <a:spcPct val="100000"/>
              </a:lnSpc>
              <a:spcBef>
                <a:spcPts val="519"/>
              </a:spcBef>
              <a:buNone/>
              <a:tabLst>
                <a:tab algn="l" pos="0"/>
              </a:tabLst>
            </a:pPr>
            <a:r>
              <a:rPr b="1" lang="ru-RU" sz="2600" spc="-1" strike="noStrike">
                <a:solidFill>
                  <a:srgbClr val="000000"/>
                </a:solidFill>
                <a:latin typeface="Constantia"/>
              </a:rPr>
              <a:t>27.03.2024г.</a:t>
            </a:r>
            <a:endParaRPr b="0" lang="ru-RU" sz="2600" spc="-1" strike="noStrike">
              <a:latin typeface="Arial"/>
            </a:endParaRPr>
          </a:p>
          <a:p>
            <a:pPr algn="ctr">
              <a:lnSpc>
                <a:spcPct val="100000"/>
              </a:lnSpc>
              <a:spcBef>
                <a:spcPts val="519"/>
              </a:spcBef>
              <a:buNone/>
              <a:tabLst>
                <a:tab algn="l" pos="0"/>
              </a:tabLst>
            </a:pPr>
            <a:r>
              <a:rPr b="1" lang="ru-RU" sz="2600" spc="-1" strike="noStrike">
                <a:solidFill>
                  <a:srgbClr val="000000"/>
                </a:solidFill>
                <a:latin typeface="Constantia"/>
              </a:rPr>
              <a:t>г. Курган</a:t>
            </a:r>
            <a:endParaRPr b="0" lang="ru-RU" sz="2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704160"/>
            <a:ext cx="8229240" cy="1142640"/>
          </a:xfrm>
          <a:prstGeom prst="rect">
            <a:avLst/>
          </a:prstGeom>
          <a:noFill/>
          <a:ln w="0">
            <a:noFill/>
          </a:ln>
        </p:spPr>
        <p:txBody>
          <a:bodyPr lIns="0" rIns="0" tIns="45000" bIns="0" anchor="b">
            <a:noAutofit/>
          </a:bodyPr>
          <a:p>
            <a:pPr algn="ctr">
              <a:lnSpc>
                <a:spcPct val="100000"/>
              </a:lnSpc>
              <a:buNone/>
            </a:pPr>
            <a:r>
              <a:rPr b="0" lang="ru-RU" sz="5000" spc="-1" strike="noStrike">
                <a:solidFill>
                  <a:srgbClr val="04617b"/>
                </a:solidFill>
                <a:latin typeface="Calibri"/>
              </a:rPr>
              <a:t>Диагностика</a:t>
            </a:r>
            <a:endParaRPr b="0" lang="ru-RU" sz="5000" spc="-1" strike="noStrike">
              <a:solidFill>
                <a:srgbClr val="000000"/>
              </a:solidFill>
              <a:latin typeface="Constantia"/>
            </a:endParaRPr>
          </a:p>
        </p:txBody>
      </p:sp>
      <p:sp>
        <p:nvSpPr>
          <p:cNvPr id="130" name="PlaceHolder 2"/>
          <p:cNvSpPr>
            <a:spLocks noGrp="1"/>
          </p:cNvSpPr>
          <p:nvPr>
            <p:ph/>
          </p:nvPr>
        </p:nvSpPr>
        <p:spPr>
          <a:xfrm>
            <a:off x="457200" y="1935360"/>
            <a:ext cx="8229240" cy="4388760"/>
          </a:xfrm>
          <a:prstGeom prst="rect">
            <a:avLst/>
          </a:prstGeom>
          <a:noFill/>
          <a:ln w="0">
            <a:noFill/>
          </a:ln>
        </p:spPr>
        <p:txBody>
          <a:bodyPr lIns="90000" rIns="90000" tIns="45000" bIns="45000" anchor="t">
            <a:normAutofit fontScale="93000"/>
          </a:bodyPr>
          <a:p>
            <a:pPr marL="274320" indent="-274320">
              <a:lnSpc>
                <a:spcPct val="100000"/>
              </a:lnSpc>
              <a:spcBef>
                <a:spcPts val="519"/>
              </a:spcBef>
              <a:buClr>
                <a:srgbClr val="0bd0d9"/>
              </a:buClr>
              <a:buSzPct val="95000"/>
              <a:buFont typeface="Wingdings 2" charset="2"/>
              <a:buChar char=""/>
            </a:pPr>
            <a:r>
              <a:rPr b="0" lang="ru-RU" sz="2600" spc="-1" strike="noStrike">
                <a:solidFill>
                  <a:srgbClr val="000000"/>
                </a:solidFill>
                <a:latin typeface="Times New Roman"/>
              </a:rPr>
              <a:t>Детальный сбор анамнеза со слов пациента либо со слов родственника/очевидцев: уточнение момента наступления заболевания и при каких обстоятельствах возникла данная картина; наличие ранее подобной картины заболевания; уточнения сопутствующей патологии(коморбидности). </a:t>
            </a:r>
            <a:endParaRPr b="0" lang="ru-RU" sz="2600" spc="-1" strike="noStrike">
              <a:solidFill>
                <a:srgbClr val="000000"/>
              </a:solidFill>
              <a:latin typeface="Constantia"/>
            </a:endParaRPr>
          </a:p>
          <a:p>
            <a:pPr marL="274320" indent="-274320">
              <a:lnSpc>
                <a:spcPct val="100000"/>
              </a:lnSpc>
              <a:spcBef>
                <a:spcPts val="519"/>
              </a:spcBef>
              <a:buClr>
                <a:srgbClr val="0bd0d9"/>
              </a:buClr>
              <a:buSzPct val="95000"/>
              <a:buFont typeface="Wingdings 2" charset="2"/>
              <a:buChar char=""/>
            </a:pPr>
            <a:r>
              <a:rPr b="0" lang="ru-RU" sz="2600" spc="-1" strike="noStrike">
                <a:solidFill>
                  <a:srgbClr val="000000"/>
                </a:solidFill>
                <a:latin typeface="Times New Roman"/>
              </a:rPr>
              <a:t>Оценка общего состояния пациента и неврологического статуса</a:t>
            </a:r>
            <a:endParaRPr b="0" lang="ru-RU" sz="2600" spc="-1" strike="noStrike">
              <a:solidFill>
                <a:srgbClr val="000000"/>
              </a:solidFill>
              <a:latin typeface="Constantia"/>
            </a:endParaRPr>
          </a:p>
          <a:p>
            <a:pPr marL="274320" indent="-274320">
              <a:lnSpc>
                <a:spcPct val="100000"/>
              </a:lnSpc>
              <a:spcBef>
                <a:spcPts val="519"/>
              </a:spcBef>
              <a:buClr>
                <a:srgbClr val="0bd0d9"/>
              </a:buClr>
              <a:buSzPct val="95000"/>
              <a:buFont typeface="Wingdings 2" charset="2"/>
              <a:buChar char=""/>
            </a:pPr>
            <a:r>
              <a:rPr b="0" lang="ru-RU" sz="2600" spc="-1" strike="noStrike">
                <a:solidFill>
                  <a:srgbClr val="000000"/>
                </a:solidFill>
                <a:latin typeface="Times New Roman"/>
              </a:rPr>
              <a:t>Дополнительные методы обследования: исследование АД, ЧСС, ОАК+глюкоза, ОАМ. </a:t>
            </a:r>
            <a:endParaRPr b="0" lang="ru-RU" sz="2600" spc="-1" strike="noStrike">
              <a:solidFill>
                <a:srgbClr val="000000"/>
              </a:solidFill>
              <a:latin typeface="Constantia"/>
            </a:endParaRPr>
          </a:p>
          <a:p>
            <a:pPr marL="274320" indent="-274320">
              <a:lnSpc>
                <a:spcPct val="100000"/>
              </a:lnSpc>
              <a:spcBef>
                <a:spcPts val="519"/>
              </a:spcBef>
              <a:buClr>
                <a:srgbClr val="0bd0d9"/>
              </a:buClr>
              <a:buSzPct val="95000"/>
              <a:buFont typeface="Wingdings 2" charset="2"/>
              <a:buChar char=""/>
            </a:pPr>
            <a:r>
              <a:rPr b="0" lang="ru-RU" sz="2600" spc="-1" strike="noStrike">
                <a:solidFill>
                  <a:srgbClr val="000000"/>
                </a:solidFill>
                <a:latin typeface="Times New Roman"/>
              </a:rPr>
              <a:t>При возможности проведение ранней нейровизуализации.</a:t>
            </a:r>
            <a:endParaRPr b="0" lang="ru-RU" sz="26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p:nvPr>
        </p:nvSpPr>
        <p:spPr>
          <a:xfrm>
            <a:off x="230760" y="360000"/>
            <a:ext cx="8589240" cy="5472360"/>
          </a:xfrm>
          <a:prstGeom prst="rect">
            <a:avLst/>
          </a:prstGeom>
          <a:noFill/>
          <a:ln w="0">
            <a:noFill/>
          </a:ln>
        </p:spPr>
        <p:txBody>
          <a:bodyPr lIns="90000" rIns="90000" tIns="45000" bIns="45000" anchor="t">
            <a:noAutofit/>
          </a:bodyPr>
          <a:p>
            <a:pPr algn="ctr">
              <a:lnSpc>
                <a:spcPct val="100000"/>
              </a:lnSpc>
              <a:buNone/>
            </a:pPr>
            <a:r>
              <a:rPr b="1" lang="ru-RU" sz="2100" spc="-1" strike="noStrike">
                <a:solidFill>
                  <a:srgbClr val="000000"/>
                </a:solidFill>
                <a:highlight>
                  <a:srgbClr val="ffffff"/>
                </a:highlight>
                <a:latin typeface="Times New Roman"/>
              </a:rPr>
              <a:t>Оценка тяжести инсульта — шкала LAMS</a:t>
            </a:r>
            <a:endParaRPr b="0" lang="ru-RU" sz="2100" spc="-1" strike="noStrike">
              <a:solidFill>
                <a:srgbClr val="000000"/>
              </a:solidFill>
              <a:latin typeface="Constantia"/>
              <a:ea typeface="Microsoft YaHei"/>
            </a:endParaRPr>
          </a:p>
          <a:p>
            <a:pPr algn="just">
              <a:lnSpc>
                <a:spcPct val="100000"/>
              </a:lnSpc>
              <a:buNone/>
            </a:pPr>
            <a:endParaRPr b="0" lang="ru-RU" sz="2100" spc="-1" strike="noStrike">
              <a:solidFill>
                <a:srgbClr val="000000"/>
              </a:solidFill>
              <a:latin typeface="Constantia"/>
              <a:ea typeface="Microsoft YaHei"/>
            </a:endParaRPr>
          </a:p>
          <a:p>
            <a:pPr algn="just">
              <a:lnSpc>
                <a:spcPct val="100000"/>
              </a:lnSpc>
              <a:buNone/>
            </a:pPr>
            <a:r>
              <a:rPr b="1" lang="ru-RU" sz="1700" spc="-1" strike="noStrike">
                <a:solidFill>
                  <a:srgbClr val="000000"/>
                </a:solidFill>
                <a:latin typeface="Times New Roman"/>
              </a:rPr>
              <a:t>Оценка лицевой мускулатуры.</a:t>
            </a:r>
            <a:r>
              <a:rPr b="0" lang="ru-RU" sz="1700" spc="-1" strike="noStrike">
                <a:solidFill>
                  <a:srgbClr val="000000"/>
                </a:solidFill>
                <a:latin typeface="Times New Roman"/>
              </a:rPr>
              <a:t> Попросите пациента показать зубы, поднять брови,закрыть и зажмурить глаза. Оцените симметричность болевой гримасы в ответ на болевой стимул у пациентов (при речевых расстройствах).</a:t>
            </a: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    </a:t>
            </a:r>
            <a:r>
              <a:rPr b="0" lang="ru-RU" sz="1700" spc="-1" strike="noStrike">
                <a:solidFill>
                  <a:srgbClr val="000000"/>
                </a:solidFill>
                <a:latin typeface="Times New Roman"/>
              </a:rPr>
              <a:t>0-нет асимметрии или минимальная асимметрия лица;</a:t>
            </a: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    </a:t>
            </a:r>
            <a:r>
              <a:rPr b="0" lang="ru-RU" sz="1700" spc="-1" strike="noStrike">
                <a:solidFill>
                  <a:srgbClr val="000000"/>
                </a:solidFill>
                <a:latin typeface="Times New Roman"/>
              </a:rPr>
              <a:t>1-частичный или полный паралич мимической мускулатуры в нижней трети лица с</a:t>
            </a: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одной стороны или полное отсутствие движений мимическое мускулатуры в верхних и нижних отделах лица с одной стороны.</a:t>
            </a:r>
            <a:endParaRPr b="0" lang="ru-RU" sz="1700" spc="-1" strike="noStrike">
              <a:solidFill>
                <a:srgbClr val="000000"/>
              </a:solidFill>
              <a:latin typeface="Constantia"/>
              <a:ea typeface="Microsoft YaHei"/>
            </a:endParaRPr>
          </a:p>
          <a:p>
            <a:pPr>
              <a:lnSpc>
                <a:spcPct val="100000"/>
              </a:lnSpc>
              <a:buNone/>
            </a:pPr>
            <a:r>
              <a:rPr b="1" lang="ru-RU" sz="1700" spc="-1" strike="noStrike">
                <a:solidFill>
                  <a:srgbClr val="000000"/>
                </a:solidFill>
                <a:latin typeface="Times New Roman"/>
              </a:rPr>
              <a:t>Удержание рук. </a:t>
            </a:r>
            <a:r>
              <a:rPr b="0" lang="ru-RU" sz="1700" spc="-1" strike="noStrike">
                <a:solidFill>
                  <a:srgbClr val="000000"/>
                </a:solidFill>
                <a:latin typeface="Times New Roman"/>
              </a:rPr>
              <a:t>Руки следует вытянуть под углом 90 градусов (если пациент сидит) или 45 градусов (если пациент лежит на спине). Не допускается нанесение болевых стимулов.</a:t>
            </a: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    </a:t>
            </a:r>
            <a:r>
              <a:rPr b="0" lang="ru-RU" sz="1700" spc="-1" strike="noStrike">
                <a:solidFill>
                  <a:srgbClr val="000000"/>
                </a:solidFill>
                <a:latin typeface="Times New Roman"/>
              </a:rPr>
              <a:t>0-руки удерживаются под углом 90 или 45 градусов без малейшего опускания;</a:t>
            </a: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    </a:t>
            </a:r>
            <a:r>
              <a:rPr b="0" lang="ru-RU" sz="1700" spc="-1" strike="noStrike">
                <a:solidFill>
                  <a:srgbClr val="000000"/>
                </a:solidFill>
                <a:latin typeface="Times New Roman"/>
              </a:rPr>
              <a:t>1-одна рука медленно опускается, но производит некоторое сопротивление силе</a:t>
            </a: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тяжести;</a:t>
            </a: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    </a:t>
            </a:r>
            <a:r>
              <a:rPr b="0" lang="ru-RU" sz="1700" spc="-1" strike="noStrike">
                <a:solidFill>
                  <a:srgbClr val="000000"/>
                </a:solidFill>
                <a:latin typeface="Times New Roman"/>
              </a:rPr>
              <a:t>2-рука быстро падает без сопротивления силе тяжести. _</a:t>
            </a:r>
            <a:endParaRPr b="0" lang="ru-RU" sz="1700" spc="-1" strike="noStrike">
              <a:solidFill>
                <a:srgbClr val="000000"/>
              </a:solidFill>
              <a:latin typeface="Constantia"/>
              <a:ea typeface="Microsoft YaHei"/>
            </a:endParaRPr>
          </a:p>
          <a:p>
            <a:pPr>
              <a:lnSpc>
                <a:spcPct val="100000"/>
              </a:lnSpc>
              <a:buNone/>
            </a:pPr>
            <a:r>
              <a:rPr b="1" lang="ru-RU" sz="1700" spc="-1" strike="noStrike">
                <a:solidFill>
                  <a:srgbClr val="000000"/>
                </a:solidFill>
                <a:latin typeface="Times New Roman"/>
              </a:rPr>
              <a:t>Сжать кисти в кулак. </a:t>
            </a:r>
            <a:r>
              <a:rPr b="0" lang="ru-RU" sz="1700" spc="-1" strike="noStrike">
                <a:solidFill>
                  <a:srgbClr val="000000"/>
                </a:solidFill>
                <a:latin typeface="Times New Roman"/>
              </a:rPr>
              <a:t>Попросите пациента плотно сжать ваш указательный и средний пальцы в кулаке. Оцените силу сжатия с 2х сторон.</a:t>
            </a: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    </a:t>
            </a:r>
            <a:r>
              <a:rPr b="0" lang="ru-RU" sz="1700" spc="-1" strike="noStrike">
                <a:solidFill>
                  <a:srgbClr val="000000"/>
                </a:solidFill>
                <a:latin typeface="Times New Roman"/>
              </a:rPr>
              <a:t>0-сжимает симметрично, сила не снижена;</a:t>
            </a: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    </a:t>
            </a:r>
            <a:r>
              <a:rPr b="0" lang="ru-RU" sz="1700" spc="-1" strike="noStrike">
                <a:solidFill>
                  <a:srgbClr val="000000"/>
                </a:solidFill>
                <a:latin typeface="Times New Roman"/>
              </a:rPr>
              <a:t>1-с одной стороны сжимает слабо;</a:t>
            </a: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    </a:t>
            </a:r>
            <a:r>
              <a:rPr b="0" lang="ru-RU" sz="1700" spc="-1" strike="noStrike">
                <a:solidFill>
                  <a:srgbClr val="000000"/>
                </a:solidFill>
                <a:latin typeface="Times New Roman"/>
              </a:rPr>
              <a:t>2-не сжимает, движения в кисти отсутствуют или имеют место минимальные</a:t>
            </a: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Движения.</a:t>
            </a:r>
            <a:endParaRPr b="0" lang="ru-RU" sz="1700" spc="-1" strike="noStrike">
              <a:solidFill>
                <a:srgbClr val="000000"/>
              </a:solidFill>
              <a:latin typeface="Constantia"/>
              <a:ea typeface="Microsoft YaHei"/>
            </a:endParaRPr>
          </a:p>
          <a:p>
            <a:pPr>
              <a:lnSpc>
                <a:spcPct val="100000"/>
              </a:lnSpc>
              <a:buNone/>
            </a:pPr>
            <a:endParaRPr b="0" lang="ru-RU" sz="1700" spc="-1" strike="noStrike">
              <a:solidFill>
                <a:srgbClr val="000000"/>
              </a:solidFill>
              <a:latin typeface="Constantia"/>
              <a:ea typeface="Microsoft YaHei"/>
            </a:endParaRPr>
          </a:p>
          <a:p>
            <a:pPr>
              <a:lnSpc>
                <a:spcPct val="100000"/>
              </a:lnSpc>
              <a:buNone/>
            </a:pPr>
            <a:r>
              <a:rPr b="0" lang="ru-RU" sz="1700" spc="-1" strike="noStrike">
                <a:solidFill>
                  <a:srgbClr val="000000"/>
                </a:solidFill>
                <a:latin typeface="Times New Roman"/>
              </a:rPr>
              <a:t>Сумма баллов: от 0 до 5.</a:t>
            </a:r>
            <a:endParaRPr b="0" lang="ru-RU" sz="1700" spc="-1" strike="noStrike">
              <a:solidFill>
                <a:srgbClr val="000000"/>
              </a:solidFill>
              <a:latin typeface="Constantia"/>
              <a:ea typeface="Microsoft YaHei"/>
            </a:endParaRPr>
          </a:p>
          <a:p>
            <a:pPr>
              <a:lnSpc>
                <a:spcPct val="100000"/>
              </a:lnSpc>
              <a:buNone/>
            </a:pPr>
            <a:endParaRPr b="0" lang="ru-RU" sz="1700" spc="-1" strike="noStrike">
              <a:solidFill>
                <a:srgbClr val="000000"/>
              </a:solidFill>
              <a:latin typeface="Constantia"/>
              <a:ea typeface="Microsoft YaHei"/>
            </a:endParaRPr>
          </a:p>
          <a:p>
            <a:pPr>
              <a:lnSpc>
                <a:spcPct val="100000"/>
              </a:lnSpc>
              <a:buNone/>
            </a:pPr>
            <a:endParaRPr b="0" lang="ru-RU" sz="1700" spc="-1" strike="noStrike">
              <a:solidFill>
                <a:srgbClr val="000000"/>
              </a:solidFill>
              <a:latin typeface="Constantia"/>
              <a:ea typeface="Microsoft YaHe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900000" y="360000"/>
            <a:ext cx="8229240" cy="1142640"/>
          </a:xfrm>
          <a:prstGeom prst="rect">
            <a:avLst/>
          </a:prstGeom>
          <a:noFill/>
          <a:ln w="0">
            <a:noFill/>
          </a:ln>
        </p:spPr>
        <p:txBody>
          <a:bodyPr lIns="0" rIns="0" tIns="45000" bIns="0" anchor="b">
            <a:normAutofit fontScale="84000"/>
          </a:bodyPr>
          <a:p>
            <a:pPr>
              <a:lnSpc>
                <a:spcPct val="100000"/>
              </a:lnSpc>
              <a:buNone/>
            </a:pPr>
            <a:r>
              <a:rPr b="0" lang="ru-RU" sz="5000" spc="-1" strike="noStrike">
                <a:solidFill>
                  <a:srgbClr val="04617b"/>
                </a:solidFill>
                <a:latin typeface="Calibri"/>
              </a:rPr>
              <a:t>Дифференциальная диагностика</a:t>
            </a:r>
            <a:endParaRPr b="0" lang="ru-RU" sz="5000" spc="-1" strike="noStrike">
              <a:solidFill>
                <a:srgbClr val="000000"/>
              </a:solidFill>
              <a:latin typeface="Constantia"/>
            </a:endParaRPr>
          </a:p>
        </p:txBody>
      </p:sp>
      <p:sp>
        <p:nvSpPr>
          <p:cNvPr id="133" name="PlaceHolder 2"/>
          <p:cNvSpPr>
            <a:spLocks noGrp="1"/>
          </p:cNvSpPr>
          <p:nvPr>
            <p:ph/>
          </p:nvPr>
        </p:nvSpPr>
        <p:spPr>
          <a:xfrm>
            <a:off x="457200" y="2340000"/>
            <a:ext cx="8229240" cy="438876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ru-RU" sz="2600" spc="-1" strike="noStrike">
                <a:solidFill>
                  <a:srgbClr val="000000"/>
                </a:solidFill>
                <a:latin typeface="Times New Roman"/>
              </a:rPr>
              <a:t>Мигрень, с аурой/без ауры, гемиплегическая форма;</a:t>
            </a:r>
            <a:endParaRPr b="0" lang="ru-RU" sz="2600" spc="-1" strike="noStrike">
              <a:solidFill>
                <a:srgbClr val="000000"/>
              </a:solidFill>
              <a:latin typeface="Constantia"/>
            </a:endParaRPr>
          </a:p>
          <a:p>
            <a:pPr marL="274320" indent="-274320">
              <a:lnSpc>
                <a:spcPct val="100000"/>
              </a:lnSpc>
              <a:spcBef>
                <a:spcPts val="519"/>
              </a:spcBef>
              <a:buClr>
                <a:srgbClr val="0bd0d9"/>
              </a:buClr>
              <a:buSzPct val="95000"/>
              <a:buFont typeface="Wingdings 2" charset="2"/>
              <a:buChar char=""/>
            </a:pPr>
            <a:r>
              <a:rPr b="0" lang="ru-RU" sz="2600" spc="-1" strike="noStrike">
                <a:solidFill>
                  <a:srgbClr val="000000"/>
                </a:solidFill>
                <a:latin typeface="Times New Roman"/>
              </a:rPr>
              <a:t>Постэпилептический синдром Тодда;</a:t>
            </a:r>
            <a:endParaRPr b="0" lang="ru-RU" sz="2600" spc="-1" strike="noStrike">
              <a:solidFill>
                <a:srgbClr val="000000"/>
              </a:solidFill>
              <a:latin typeface="Constantia"/>
            </a:endParaRPr>
          </a:p>
          <a:p>
            <a:pPr marL="274320" indent="-274320">
              <a:lnSpc>
                <a:spcPct val="100000"/>
              </a:lnSpc>
              <a:spcBef>
                <a:spcPts val="519"/>
              </a:spcBef>
              <a:buClr>
                <a:srgbClr val="0bd0d9"/>
              </a:buClr>
              <a:buSzPct val="95000"/>
              <a:buFont typeface="Wingdings 2" charset="2"/>
              <a:buChar char=""/>
            </a:pPr>
            <a:r>
              <a:rPr b="0" lang="ru-RU" sz="2600" spc="-1" strike="noStrike">
                <a:solidFill>
                  <a:srgbClr val="000000"/>
                </a:solidFill>
                <a:latin typeface="Times New Roman"/>
              </a:rPr>
              <a:t>Диссоциативные(конверсионные) двигательные/чувствительные расстройства;</a:t>
            </a:r>
            <a:endParaRPr b="0" lang="ru-RU" sz="2600" spc="-1" strike="noStrike">
              <a:solidFill>
                <a:srgbClr val="000000"/>
              </a:solidFill>
              <a:latin typeface="Constantia"/>
            </a:endParaRPr>
          </a:p>
          <a:p>
            <a:pPr marL="274320" indent="-274320">
              <a:lnSpc>
                <a:spcPct val="100000"/>
              </a:lnSpc>
              <a:spcBef>
                <a:spcPts val="519"/>
              </a:spcBef>
              <a:buClr>
                <a:srgbClr val="0bd0d9"/>
              </a:buClr>
              <a:buSzPct val="95000"/>
              <a:buFont typeface="Wingdings 2" charset="2"/>
              <a:buChar char=""/>
            </a:pPr>
            <a:r>
              <a:rPr b="0" lang="ru-RU" sz="2600" spc="-1" strike="noStrike">
                <a:solidFill>
                  <a:srgbClr val="000000"/>
                </a:solidFill>
                <a:latin typeface="Times New Roman"/>
              </a:rPr>
              <a:t>Периферический вестибулярный синдром;</a:t>
            </a:r>
            <a:endParaRPr b="0" lang="ru-RU" sz="26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410760" y="837360"/>
            <a:ext cx="8229240" cy="1142640"/>
          </a:xfrm>
          <a:prstGeom prst="rect">
            <a:avLst/>
          </a:prstGeom>
          <a:noFill/>
          <a:ln w="0">
            <a:noFill/>
          </a:ln>
        </p:spPr>
        <p:txBody>
          <a:bodyPr lIns="0" rIns="0" tIns="45000" bIns="0" anchor="b">
            <a:noAutofit/>
          </a:bodyPr>
          <a:p>
            <a:pPr algn="ctr">
              <a:lnSpc>
                <a:spcPct val="100000"/>
              </a:lnSpc>
              <a:buNone/>
            </a:pPr>
            <a:r>
              <a:rPr b="0" lang="ru-RU" sz="2400" spc="-1" strike="noStrike">
                <a:solidFill>
                  <a:srgbClr val="04617b"/>
                </a:solidFill>
                <a:latin typeface="Calibri"/>
              </a:rPr>
              <a:t>Алгоритм оказания медицинской помощи пациентам с ОНМК на территории Курганской области согласно приказу №194 от 19 февраля 2024г.</a:t>
            </a:r>
            <a:endParaRPr b="0" lang="ru-RU" sz="2400" spc="-1" strike="noStrike">
              <a:solidFill>
                <a:srgbClr val="000000"/>
              </a:solidFill>
              <a:latin typeface="Constantia"/>
            </a:endParaRPr>
          </a:p>
        </p:txBody>
      </p:sp>
      <p:pic>
        <p:nvPicPr>
          <p:cNvPr id="135" name="" descr=""/>
          <p:cNvPicPr/>
          <p:nvPr/>
        </p:nvPicPr>
        <p:blipFill>
          <a:blip r:embed="rId1"/>
          <a:srcRect l="0" t="28194" r="0" b="0"/>
          <a:stretch/>
        </p:blipFill>
        <p:spPr>
          <a:xfrm>
            <a:off x="720000" y="2160000"/>
            <a:ext cx="7763400" cy="3927240"/>
          </a:xfrm>
          <a:prstGeom prst="rect">
            <a:avLst/>
          </a:prstGeom>
          <a:ln w="0">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410760" y="1209240"/>
            <a:ext cx="8229240" cy="4966200"/>
          </a:xfrm>
          <a:prstGeom prst="rect">
            <a:avLst/>
          </a:prstGeom>
          <a:noFill/>
          <a:ln w="0">
            <a:noFill/>
          </a:ln>
        </p:spPr>
        <p:txBody>
          <a:bodyPr lIns="0" rIns="0" tIns="0" bIns="0" anchor="ctr">
            <a:noAutofit/>
          </a:bodyPr>
          <a:p>
            <a:pPr algn="just">
              <a:lnSpc>
                <a:spcPct val="100000"/>
              </a:lnSpc>
              <a:buNone/>
            </a:pPr>
            <a:r>
              <a:rPr b="0" lang="ru-RU" sz="1600" spc="-1" strike="noStrike">
                <a:solidFill>
                  <a:srgbClr val="000000"/>
                </a:solidFill>
                <a:latin typeface="Arial"/>
              </a:rPr>
              <a:t>1. Скорая медицинская помощь пациентам с острым нарушением мозгового кровообращения оказывается врачами и фельдшерами бригады скорой медицинской помощи, которые обеспечивают проведение мероприятий по устранению угрожающих жизни состояний.</a:t>
            </a:r>
            <a:br/>
            <a:r>
              <a:rPr b="0" lang="ru-RU" sz="1600" spc="-1" strike="noStrike">
                <a:solidFill>
                  <a:srgbClr val="000000"/>
                </a:solidFill>
                <a:latin typeface="Arial"/>
              </a:rPr>
              <a:t>2. В целях своевременной диагностики и оказания неотложной медицинской помощи пациентам с подозрением на острое нарушение мозгового кровообращения осуществляется госпитализация пациентов в Региональный сосудистый центр или первичное сосудистое отделение  в максимально короткие сроки для проведения нейровизуализации компьютерной томографии головного мозга или магнитно-резонансной томографии головного мозга и консультации специалиста.</a:t>
            </a:r>
            <a:br/>
            <a:r>
              <a:rPr b="0" lang="ru-RU" sz="1600" spc="-1" strike="noStrike">
                <a:solidFill>
                  <a:srgbClr val="000000"/>
                </a:solidFill>
                <a:latin typeface="Arial"/>
              </a:rPr>
              <a:t>3. Пациент с острым нарушением мозгового кровообращения доставляется в максимально короткие сроки в Региональный сосудистый центр или первичное сосудистое отделение согласно схеме маршрутизации.</a:t>
            </a:r>
            <a:br/>
            <a:r>
              <a:rPr b="0" lang="ru-RU" sz="1600" spc="-1" strike="noStrike">
                <a:solidFill>
                  <a:srgbClr val="000000"/>
                </a:solidFill>
                <a:latin typeface="Arial"/>
              </a:rPr>
              <a:t>4. Пациент, признанный нетранспортабельным,  госпитализируется в межрайонную больницу. После оказания медицинской помощи пациентам с острым нарушением мозгового кровообращения в межрайонной больнице в случае необходимости осуществляется медицинская эвакуация пациента, которая включает в себя и санитарно-авиационную эвакуацию.</a:t>
            </a:r>
            <a:br/>
            <a:r>
              <a:rPr b="0" lang="ru-RU" sz="1600" spc="-1" strike="noStrike">
                <a:solidFill>
                  <a:srgbClr val="000000"/>
                </a:solidFill>
                <a:latin typeface="Arial"/>
              </a:rPr>
              <a:t>5. После лечения в стационаре пациенты, перенесшие острое нарушение мозгового кровообращения, направляются на медицинскую реабилитацию в Государственное бюджетное учреждение «Межрайонная больница № 3», по согласованию с заведующим отделением реабилитации по тел. 8(35231)3-82-04).</a:t>
            </a:r>
            <a:endParaRPr b="0" lang="ru-RU" sz="1600" spc="-1" strike="noStrike">
              <a:solidFill>
                <a:srgbClr val="000000"/>
              </a:solidFill>
              <a:latin typeface="Arial"/>
              <a:ea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37" name=""/>
          <p:cNvGraphicFramePr/>
          <p:nvPr/>
        </p:nvGraphicFramePr>
        <p:xfrm>
          <a:off x="458640" y="780840"/>
          <a:ext cx="8228160" cy="4919040"/>
        </p:xfrm>
        <a:graphic>
          <a:graphicData uri="http://schemas.openxmlformats.org/drawingml/2006/table">
            <a:tbl>
              <a:tblPr/>
              <a:tblGrid>
                <a:gridCol w="5763600"/>
                <a:gridCol w="2464560"/>
              </a:tblGrid>
              <a:tr h="504360">
                <a:tc gridSpan="2">
                  <a:txBody>
                    <a:bodyPr lIns="90000" rIns="90000" tIns="46800" bIns="46800" anchor="t">
                      <a:noAutofit/>
                    </a:bodyPr>
                    <a:p>
                      <a:pPr algn="ctr">
                        <a:lnSpc>
                          <a:spcPct val="100000"/>
                        </a:lnSpc>
                        <a:buNone/>
                      </a:pPr>
                      <a:r>
                        <a:rPr b="1" lang="ru-RU" sz="1200" spc="-1" strike="noStrike">
                          <a:solidFill>
                            <a:srgbClr val="000000"/>
                          </a:solidFill>
                          <a:latin typeface="Arial"/>
                        </a:rPr>
                        <a:t>Маршрутизация пациентов с острым нарушением мозгового кровообращения на госпитализацию</a:t>
                      </a:r>
                      <a:endParaRPr b="1" lang="ru-RU" sz="12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hMerge="1">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241920">
                <a:tc>
                  <a:txBody>
                    <a:bodyPr lIns="90000" rIns="90000" tIns="46800" bIns="46800" anchor="t">
                      <a:noAutofit/>
                    </a:bodyPr>
                    <a:p>
                      <a:pPr algn="ctr">
                        <a:lnSpc>
                          <a:spcPct val="100000"/>
                        </a:lnSpc>
                        <a:buNone/>
                      </a:pPr>
                      <a:r>
                        <a:rPr b="1" lang="ru-RU" sz="1200" spc="-1" strike="noStrike">
                          <a:solidFill>
                            <a:srgbClr val="000000"/>
                          </a:solidFill>
                          <a:latin typeface="Arial"/>
                        </a:rPr>
                        <a:t>Территория</a:t>
                      </a:r>
                      <a:endParaRPr b="1" lang="ru-RU" sz="12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ctr">
                        <a:lnSpc>
                          <a:spcPct val="100000"/>
                        </a:lnSpc>
                        <a:buNone/>
                      </a:pPr>
                      <a:r>
                        <a:rPr b="1" lang="ru-RU" sz="1200" spc="-1" strike="noStrike">
                          <a:solidFill>
                            <a:srgbClr val="000000"/>
                          </a:solidFill>
                          <a:latin typeface="Arial"/>
                        </a:rPr>
                        <a:t>Медицинская организация</a:t>
                      </a:r>
                      <a:endParaRPr b="1" lang="ru-RU" sz="12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719640">
                <a:tc>
                  <a:txBody>
                    <a:bodyPr lIns="90000" rIns="90000" tIns="46800" bIns="46800" anchor="t">
                      <a:noAutofit/>
                    </a:bodyPr>
                    <a:p>
                      <a:pPr algn="just">
                        <a:lnSpc>
                          <a:spcPct val="100000"/>
                        </a:lnSpc>
                        <a:buNone/>
                      </a:pPr>
                      <a:r>
                        <a:rPr b="0" lang="ru-RU" sz="1200" spc="-1" strike="noStrike">
                          <a:solidFill>
                            <a:srgbClr val="000000"/>
                          </a:solidFill>
                          <a:latin typeface="Arial"/>
                        </a:rPr>
                        <a:t>г. Курган</a:t>
                      </a:r>
                      <a:endParaRPr b="0" lang="ru-RU" sz="1200" spc="-1" strike="noStrike">
                        <a:solidFill>
                          <a:srgbClr val="000000"/>
                        </a:solidFill>
                        <a:latin typeface="Arial"/>
                        <a:ea typeface="Arial"/>
                      </a:endParaRPr>
                    </a:p>
                    <a:p>
                      <a:pPr algn="just">
                        <a:lnSpc>
                          <a:spcPct val="100000"/>
                        </a:lnSpc>
                        <a:buNone/>
                      </a:pPr>
                      <a:r>
                        <a:rPr b="0" lang="ru-RU" sz="1200" spc="-1" strike="noStrike">
                          <a:solidFill>
                            <a:srgbClr val="000000"/>
                          </a:solidFill>
                          <a:latin typeface="Arial"/>
                        </a:rPr>
                        <a:t>Муниципальные округа: Юргамышский, Мишкинский</a:t>
                      </a:r>
                      <a:endParaRPr b="0" lang="ru-RU" sz="12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just">
                        <a:lnSpc>
                          <a:spcPct val="100000"/>
                        </a:lnSpc>
                        <a:buNone/>
                      </a:pPr>
                      <a:r>
                        <a:rPr b="0" lang="ru-RU" sz="1200" spc="-1" strike="noStrike">
                          <a:solidFill>
                            <a:srgbClr val="000000"/>
                          </a:solidFill>
                          <a:latin typeface="Arial"/>
                        </a:rPr>
                        <a:t>РСЦ ГБУ «Курганская больница скорой медицинской помощи» в неврологическое отделение для пациентов с ОНМК, ежедневно, круглосуточно</a:t>
                      </a:r>
                      <a:endParaRPr b="0" lang="ru-RU" sz="12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1698120">
                <a:tc>
                  <a:txBody>
                    <a:bodyPr lIns="90000" rIns="90000" tIns="46800" bIns="46800" anchor="t">
                      <a:noAutofit/>
                    </a:bodyPr>
                    <a:p>
                      <a:pPr algn="just">
                        <a:lnSpc>
                          <a:spcPct val="100000"/>
                        </a:lnSpc>
                        <a:buNone/>
                      </a:pPr>
                      <a:r>
                        <a:rPr b="0" lang="ru-RU" sz="1200" spc="-1" strike="noStrike">
                          <a:solidFill>
                            <a:srgbClr val="000000"/>
                          </a:solidFill>
                          <a:latin typeface="Arial"/>
                        </a:rPr>
                        <a:t>Муниципальные округа:</a:t>
                      </a:r>
                      <a:r>
                        <a:rPr b="0" lang="ru-RU" sz="1200" spc="-1" strike="noStrike">
                          <a:solidFill>
                            <a:srgbClr val="000000"/>
                          </a:solidFill>
                          <a:latin typeface="Arial"/>
                          <a:ea typeface="Arial"/>
                        </a:rPr>
                        <a:t> Белозерский, Кетовский,</a:t>
                      </a:r>
                      <a:r>
                        <a:rPr b="0" lang="ru-RU" sz="1200" spc="-1" strike="noStrike">
                          <a:solidFill>
                            <a:srgbClr val="000000"/>
                          </a:solidFill>
                          <a:latin typeface="Arial"/>
                        </a:rPr>
                        <a:t> </a:t>
                      </a:r>
                      <a:r>
                        <a:rPr b="0" lang="ru-RU" sz="1200" spc="-1" strike="noStrike">
                          <a:solidFill>
                            <a:srgbClr val="000000"/>
                          </a:solidFill>
                          <a:latin typeface="Arial"/>
                          <a:ea typeface="Arial"/>
                        </a:rPr>
                        <a:t>Варгашинский, </a:t>
                      </a:r>
                      <a:r>
                        <a:rPr b="0" lang="ru-RU" sz="1200" spc="-1" strike="noStrike">
                          <a:solidFill>
                            <a:srgbClr val="000000"/>
                          </a:solidFill>
                          <a:latin typeface="Arial"/>
                          <a:ea typeface="Arial"/>
                        </a:rPr>
                        <a:t>Альменевский, Макушинский, Мокроусовский</a:t>
                      </a:r>
                      <a:r>
                        <a:rPr b="0" lang="ru-RU" sz="1200" spc="-1" strike="noStrike">
                          <a:solidFill>
                            <a:srgbClr val="000000"/>
                          </a:solidFill>
                          <a:latin typeface="Arial"/>
                        </a:rPr>
                        <a:t>, Петуховский, </a:t>
                      </a:r>
                      <a:r>
                        <a:rPr b="0" lang="ru-RU" sz="1200" spc="-1" strike="noStrike">
                          <a:solidFill>
                            <a:srgbClr val="000000"/>
                          </a:solidFill>
                          <a:latin typeface="Arial"/>
                          <a:ea typeface="Arial"/>
                        </a:rPr>
                        <a:t>Сафакулевский, Целинный, Частоозерский, Шумихинский, Щучанский,  Притобольный, Звериноголовский, Лебяжьевский, Половинский</a:t>
                      </a:r>
                      <a:r>
                        <a:rPr b="0" lang="ru-RU" sz="1200" spc="-1" strike="noStrike">
                          <a:solidFill>
                            <a:srgbClr val="000000"/>
                          </a:solidFill>
                          <a:latin typeface="Arial"/>
                        </a:rPr>
                        <a:t>, </a:t>
                      </a:r>
                      <a:r>
                        <a:rPr b="0" lang="ru-RU" sz="1200" spc="-1" strike="noStrike">
                          <a:solidFill>
                            <a:srgbClr val="000000"/>
                          </a:solidFill>
                          <a:latin typeface="Arial"/>
                          <a:ea typeface="Arial"/>
                        </a:rPr>
                        <a:t>Куртамышский,  Каргапольский (с. Красный октябрь, с. Чаши, д. Рыбное, д. Рощино, д. Заря,                        д. Деулино, д. Салатосарайка, д. Локти, д. Иковское,              д. Никольское, д. Иткуль, с. Житниковское, д. Тукманное, д. Чемякина, с. Пустуева, д. Савина‚ д. Мамоново,                 с. Брылино, д. Северна, с. Б. Банниково, с. Сосновка,             д. Твердыш,  д. Шадринка)</a:t>
                      </a:r>
                      <a:endParaRPr b="0" lang="ru-RU" sz="12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just">
                        <a:lnSpc>
                          <a:spcPct val="100000"/>
                        </a:lnSpc>
                        <a:buNone/>
                      </a:pPr>
                      <a:r>
                        <a:rPr b="0" lang="ru-RU" sz="1200" spc="-1" strike="noStrike">
                          <a:solidFill>
                            <a:srgbClr val="000000"/>
                          </a:solidFill>
                          <a:latin typeface="Arial"/>
                        </a:rPr>
                        <a:t>РСЦ ГБУ «Курганская областная клиническая больница» в неврологическое отделение для пациентов с ОНМК, ежедневно, круглосуточно</a:t>
                      </a:r>
                      <a:endParaRPr b="0" lang="ru-RU" sz="12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642960">
                <a:tc>
                  <a:txBody>
                    <a:bodyPr lIns="90000" rIns="90000" tIns="46800" bIns="46800" anchor="t">
                      <a:noAutofit/>
                    </a:bodyPr>
                    <a:p>
                      <a:pPr algn="just">
                        <a:lnSpc>
                          <a:spcPct val="100000"/>
                        </a:lnSpc>
                        <a:buNone/>
                      </a:pPr>
                      <a:r>
                        <a:rPr b="0" lang="ru-RU" sz="1200" spc="-1" strike="noStrike">
                          <a:solidFill>
                            <a:srgbClr val="000000"/>
                          </a:solidFill>
                          <a:latin typeface="Arial"/>
                        </a:rPr>
                        <a:t>г. Шадринск</a:t>
                      </a:r>
                      <a:endParaRPr b="0" lang="ru-RU" sz="1200" spc="-1" strike="noStrike">
                        <a:solidFill>
                          <a:srgbClr val="000000"/>
                        </a:solidFill>
                        <a:latin typeface="Arial"/>
                        <a:ea typeface="Arial"/>
                      </a:endParaRPr>
                    </a:p>
                    <a:p>
                      <a:pPr algn="just">
                        <a:lnSpc>
                          <a:spcPct val="100000"/>
                        </a:lnSpc>
                        <a:buNone/>
                      </a:pPr>
                      <a:r>
                        <a:rPr b="0" lang="ru-RU" sz="1200" spc="-1" strike="noStrike">
                          <a:solidFill>
                            <a:srgbClr val="000000"/>
                          </a:solidFill>
                          <a:latin typeface="Arial"/>
                        </a:rPr>
                        <a:t>Муниципальные округа: Далматовский, Катайский, Шадринский, Шатровский, Каргапольский (ст. Каргаполье, д. Заречье, д. Балканка, д. Журникова, д. Окуневское,            д. Скоробогатова, д. Суханова, д. Луговая, д. Чапаева,         д. Черепанова, п. Дачный, д. Вяткино, д. Воронова,              д. Шахматова, д. Володина, д. Малышева, д. Мурзина,          д. Бахарева, д. Липнягова, д. Усть-Миасс, д. Нечунаева, д. Мишагина, д. Ташкова, д. Колмогорова, с. Осиновское, с. Долговское, с. Журавлево, д. Жилина, с. Зауральское, п. Майский, д. Соколова, отд. Комсомольское, д. Ударник, д. Шуткино, с. Тагильское, с. Заозерное, п. Ключи)</a:t>
                      </a:r>
                      <a:endParaRPr b="0" lang="ru-RU" sz="12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just">
                        <a:lnSpc>
                          <a:spcPct val="100000"/>
                        </a:lnSpc>
                        <a:buNone/>
                      </a:pPr>
                      <a:r>
                        <a:rPr b="0" lang="ru-RU" sz="1200" spc="-1" strike="noStrike">
                          <a:solidFill>
                            <a:srgbClr val="000000"/>
                          </a:solidFill>
                          <a:latin typeface="Arial"/>
                        </a:rPr>
                        <a:t>ПСО ГБУ «Шадринская городская больница», ежедневно, круглосуточно</a:t>
                      </a:r>
                      <a:endParaRPr b="0" lang="ru-RU" sz="1200" spc="-1" strike="noStrike">
                        <a:solidFill>
                          <a:srgbClr val="000000"/>
                        </a:solidFill>
                        <a:latin typeface="Arial"/>
                        <a:ea typeface="Arial"/>
                      </a:endParaRPr>
                    </a:p>
                    <a:p>
                      <a:pPr algn="just">
                        <a:lnSpc>
                          <a:spcPct val="100000"/>
                        </a:lnSpc>
                        <a:buNone/>
                      </a:pPr>
                      <a:endParaRPr b="0" lang="ru-RU" sz="1200" spc="-1" strike="noStrike">
                        <a:solidFill>
                          <a:srgbClr val="000000"/>
                        </a:solidFill>
                        <a:latin typeface="Arial"/>
                        <a:ea typeface="Arial"/>
                      </a:endParaRPr>
                    </a:p>
                    <a:p>
                      <a:pPr algn="just">
                        <a:lnSpc>
                          <a:spcPct val="100000"/>
                        </a:lnSpc>
                        <a:buNone/>
                      </a:pPr>
                      <a:endParaRPr b="0" lang="ru-RU" sz="1200" spc="-1" strike="noStrike">
                        <a:solidFill>
                          <a:srgbClr val="000000"/>
                        </a:solidFill>
                        <a:latin typeface="Arial"/>
                        <a:ea typeface="Arial"/>
                      </a:endParaRPr>
                    </a:p>
                    <a:p>
                      <a:pPr algn="just">
                        <a:lnSpc>
                          <a:spcPct val="100000"/>
                        </a:lnSpc>
                        <a:buNone/>
                      </a:pPr>
                      <a:endParaRPr b="0" lang="ru-RU" sz="1200" spc="-1" strike="noStrike">
                        <a:solidFill>
                          <a:srgbClr val="000000"/>
                        </a:solidFill>
                        <a:latin typeface="Arial"/>
                        <a:ea typeface="Arial"/>
                      </a:endParaRPr>
                    </a:p>
                    <a:p>
                      <a:pPr algn="just">
                        <a:lnSpc>
                          <a:spcPct val="100000"/>
                        </a:lnSpc>
                        <a:buNone/>
                      </a:pPr>
                      <a:endParaRPr b="0" lang="ru-RU" sz="12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38" name=""/>
          <p:cNvGraphicFramePr/>
          <p:nvPr/>
        </p:nvGraphicFramePr>
        <p:xfrm>
          <a:off x="410400" y="633240"/>
          <a:ext cx="8400240" cy="4299480"/>
        </p:xfrm>
        <a:graphic>
          <a:graphicData uri="http://schemas.openxmlformats.org/drawingml/2006/table">
            <a:tbl>
              <a:tblPr/>
              <a:tblGrid>
                <a:gridCol w="1711080"/>
                <a:gridCol w="6689160"/>
              </a:tblGrid>
              <a:tr h="677160">
                <a:tc gridSpan="2">
                  <a:txBody>
                    <a:bodyPr lIns="90000" rIns="90000" tIns="46800" bIns="46800" anchor="t">
                      <a:noAutofit/>
                    </a:bodyPr>
                    <a:p>
                      <a:pPr algn="ctr">
                        <a:lnSpc>
                          <a:spcPct val="100000"/>
                        </a:lnSpc>
                        <a:buNone/>
                      </a:pPr>
                      <a:r>
                        <a:rPr b="0" lang="ru-RU" sz="1600" spc="-1" strike="noStrike">
                          <a:solidFill>
                            <a:srgbClr val="000000"/>
                          </a:solidFill>
                          <a:latin typeface="Arial"/>
                        </a:rPr>
                        <a:t> </a:t>
                      </a:r>
                      <a:r>
                        <a:rPr b="0" lang="ru-RU" sz="1600" spc="-1" strike="noStrike">
                          <a:solidFill>
                            <a:srgbClr val="000000"/>
                          </a:solidFill>
                          <a:latin typeface="Arial"/>
                        </a:rPr>
                        <a:t>Догоспитальный этап</a:t>
                      </a:r>
                      <a:endParaRPr b="0" lang="ru-RU" sz="16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hMerge="1">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736200">
                <a:tc gridSpan="2">
                  <a:txBody>
                    <a:bodyPr lIns="90000" rIns="90000" tIns="46800" bIns="46800" anchor="t">
                      <a:noAutofit/>
                    </a:bodyPr>
                    <a:p>
                      <a:pPr>
                        <a:lnSpc>
                          <a:spcPct val="100000"/>
                        </a:lnSpc>
                        <a:buNone/>
                      </a:pPr>
                      <a:r>
                        <a:rPr b="0" lang="ru-RU" sz="1600" spc="-1" strike="noStrike">
                          <a:solidFill>
                            <a:srgbClr val="000000"/>
                          </a:solidFill>
                          <a:latin typeface="Arial"/>
                        </a:rPr>
                        <a:t>Первый контакт медицинского работника с пациентом с острым нарушением мозгового кровообращения врач (врач — терапевт участковый, в поликлинике или на дому), фельдшер фельдшерско-акушерского пункта, врач (фельдшер) скорой медицинской помощи)</a:t>
                      </a:r>
                      <a:endParaRPr b="0" lang="ru-RU" sz="16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hMerge="1">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459720">
                <a:tc>
                  <a:txBody>
                    <a:bodyPr lIns="90000" rIns="90000" tIns="46800" bIns="46800" anchor="t">
                      <a:noAutofit/>
                    </a:bodyPr>
                    <a:p>
                      <a:pPr algn="ctr">
                        <a:lnSpc>
                          <a:spcPct val="100000"/>
                        </a:lnSpc>
                        <a:buNone/>
                      </a:pPr>
                      <a:r>
                        <a:rPr b="0" lang="ru-RU" sz="1600" spc="-1" strike="noStrike">
                          <a:solidFill>
                            <a:srgbClr val="000000"/>
                          </a:solidFill>
                          <a:latin typeface="Arial"/>
                        </a:rPr>
                        <a:t>Клинические проявления</a:t>
                      </a:r>
                      <a:endParaRPr b="0" lang="ru-RU" sz="16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ctr">
                        <a:lnSpc>
                          <a:spcPct val="100000"/>
                        </a:lnSpc>
                        <a:buNone/>
                      </a:pPr>
                      <a:r>
                        <a:rPr b="0" lang="ru-RU" sz="1600" spc="-1" strike="noStrike">
                          <a:solidFill>
                            <a:srgbClr val="000000"/>
                          </a:solidFill>
                          <a:latin typeface="Arial"/>
                        </a:rPr>
                        <a:t>Мероприятия</a:t>
                      </a:r>
                      <a:endParaRPr b="0" lang="ru-RU" sz="16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13000">
                <a:tc>
                  <a:txBody>
                    <a:bodyPr lIns="90000" rIns="90000" tIns="46800" bIns="46800" anchor="t">
                      <a:noAutofit/>
                    </a:bodyPr>
                    <a:p>
                      <a:pPr>
                        <a:lnSpc>
                          <a:spcPct val="100000"/>
                        </a:lnSpc>
                        <a:buNone/>
                      </a:pPr>
                      <a:r>
                        <a:rPr b="0" lang="ru-RU" sz="1600" spc="-1" strike="noStrike">
                          <a:solidFill>
                            <a:srgbClr val="000000"/>
                          </a:solidFill>
                          <a:latin typeface="Arial"/>
                        </a:rPr>
                        <a:t>Острая очаговая неврологическая и (или) общемозговая симптоматика: нарушение сознания, речи, глотания, функции конечностей по типу парезов или параличей</a:t>
                      </a:r>
                      <a:endParaRPr b="0" lang="ru-RU" sz="16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just">
                        <a:lnSpc>
                          <a:spcPct val="100000"/>
                        </a:lnSpc>
                        <a:buNone/>
                      </a:pPr>
                      <a:r>
                        <a:rPr b="0" lang="ru-RU" sz="1600" spc="-1" strike="noStrike">
                          <a:solidFill>
                            <a:srgbClr val="000000"/>
                          </a:solidFill>
                          <a:latin typeface="Arial"/>
                        </a:rPr>
                        <a:t>1. Сбор жалоб, анамнеза заболевания (уточнение времени появления симптомов);</a:t>
                      </a:r>
                      <a:endParaRPr b="0" lang="ru-RU" sz="1600" spc="-1" strike="noStrike">
                        <a:solidFill>
                          <a:srgbClr val="000000"/>
                        </a:solidFill>
                        <a:latin typeface="Arial"/>
                        <a:ea typeface="Arial"/>
                      </a:endParaRPr>
                    </a:p>
                    <a:p>
                      <a:pPr algn="just">
                        <a:lnSpc>
                          <a:spcPct val="100000"/>
                        </a:lnSpc>
                        <a:buNone/>
                      </a:pPr>
                      <a:r>
                        <a:rPr b="0" lang="ru-RU" sz="1600" spc="-1" strike="noStrike">
                          <a:solidFill>
                            <a:srgbClr val="000000"/>
                          </a:solidFill>
                          <a:latin typeface="Arial"/>
                        </a:rPr>
                        <a:t>2. Осмотр пациента с оценкой общего состояния (тяжести состояния), измерение артериального давления, пульса, температуры, частоты дыхательных движений,</a:t>
                      </a:r>
                      <a:endParaRPr b="0" lang="ru-RU" sz="1600" spc="-1" strike="noStrike">
                        <a:solidFill>
                          <a:srgbClr val="000000"/>
                        </a:solidFill>
                        <a:latin typeface="Arial"/>
                        <a:ea typeface="Arial"/>
                      </a:endParaRPr>
                    </a:p>
                    <a:p>
                      <a:pPr algn="just">
                        <a:lnSpc>
                          <a:spcPct val="100000"/>
                        </a:lnSpc>
                        <a:buNone/>
                      </a:pPr>
                      <a:r>
                        <a:rPr b="0" lang="ru-RU" sz="1600" spc="-1" strike="noStrike">
                          <a:solidFill>
                            <a:srgbClr val="000000"/>
                          </a:solidFill>
                          <a:latin typeface="Arial"/>
                        </a:rPr>
                        <a:t>оценка неврологического дефицита по шкале </a:t>
                      </a:r>
                      <a:r>
                        <a:rPr b="0" lang="en-US" sz="1600" spc="-1" strike="noStrike">
                          <a:solidFill>
                            <a:srgbClr val="000000"/>
                          </a:solidFill>
                          <a:latin typeface="Arial"/>
                        </a:rPr>
                        <a:t>LAMS</a:t>
                      </a:r>
                      <a:r>
                        <a:rPr b="0" lang="ru-RU" sz="1600" spc="-1" strike="noStrike">
                          <a:solidFill>
                            <a:srgbClr val="000000"/>
                          </a:solidFill>
                          <a:latin typeface="Arial"/>
                        </a:rPr>
                        <a:t> (нарушение сознания, речи, глотания, функции конечностей по типу парезов или параличей);</a:t>
                      </a:r>
                      <a:endParaRPr b="0" lang="ru-RU" sz="1600" spc="-1" strike="noStrike">
                        <a:solidFill>
                          <a:srgbClr val="000000"/>
                        </a:solidFill>
                        <a:latin typeface="Arial"/>
                        <a:ea typeface="Arial"/>
                      </a:endParaRPr>
                    </a:p>
                    <a:p>
                      <a:pPr algn="just">
                        <a:lnSpc>
                          <a:spcPct val="100000"/>
                        </a:lnSpc>
                        <a:buNone/>
                      </a:pPr>
                      <a:r>
                        <a:rPr b="0" lang="ru-RU" sz="1600" spc="-1" strike="noStrike">
                          <a:solidFill>
                            <a:srgbClr val="000000"/>
                          </a:solidFill>
                          <a:latin typeface="Arial"/>
                        </a:rPr>
                        <a:t>Для бригады скорой медицинской помощи: регистрация электрокардиограммы, определение уровня сахара крови глюкометром;</a:t>
                      </a:r>
                      <a:endParaRPr b="0" lang="ru-RU" sz="1600" spc="-1" strike="noStrike">
                        <a:solidFill>
                          <a:srgbClr val="000000"/>
                        </a:solidFill>
                        <a:latin typeface="Arial"/>
                        <a:ea typeface="Arial"/>
                      </a:endParaRPr>
                    </a:p>
                    <a:p>
                      <a:pPr algn="just">
                        <a:lnSpc>
                          <a:spcPct val="100000"/>
                        </a:lnSpc>
                        <a:buNone/>
                      </a:pPr>
                      <a:r>
                        <a:rPr b="0" lang="ru-RU" sz="1600" spc="-1" strike="noStrike">
                          <a:solidFill>
                            <a:srgbClr val="000000"/>
                          </a:solidFill>
                          <a:latin typeface="Arial"/>
                        </a:rPr>
                        <a:t>3. Вызов бригады скорой медицинской помощи (для фельдшера фельдшерско-акушерского пункта, участкового фельдшера и врача);</a:t>
                      </a:r>
                      <a:endParaRPr b="0" lang="ru-RU" sz="1600" spc="-1" strike="noStrike">
                        <a:solidFill>
                          <a:srgbClr val="000000"/>
                        </a:solidFill>
                        <a:latin typeface="Arial"/>
                        <a:ea typeface="Arial"/>
                      </a:endParaRPr>
                    </a:p>
                    <a:p>
                      <a:pPr algn="just">
                        <a:lnSpc>
                          <a:spcPct val="100000"/>
                        </a:lnSpc>
                        <a:buNone/>
                      </a:pPr>
                      <a:r>
                        <a:rPr b="0" lang="ru-RU" sz="1600" spc="-1" strike="noStrike">
                          <a:solidFill>
                            <a:srgbClr val="000000"/>
                          </a:solidFill>
                          <a:latin typeface="Arial"/>
                        </a:rPr>
                        <a:t>4. Приступить к оказанию медицинской помощи.</a:t>
                      </a:r>
                      <a:endParaRPr b="0" lang="ru-RU" sz="16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39" name=""/>
          <p:cNvGraphicFramePr/>
          <p:nvPr/>
        </p:nvGraphicFramePr>
        <p:xfrm>
          <a:off x="327960" y="408960"/>
          <a:ext cx="8564760" cy="4962240"/>
        </p:xfrm>
        <a:graphic>
          <a:graphicData uri="http://schemas.openxmlformats.org/drawingml/2006/table">
            <a:tbl>
              <a:tblPr/>
              <a:tblGrid>
                <a:gridCol w="8564760"/>
              </a:tblGrid>
              <a:tr h="347400">
                <a:tc>
                  <a:txBody>
                    <a:bodyPr lIns="90000" rIns="90000" tIns="46800" bIns="46800" anchor="t">
                      <a:noAutofit/>
                    </a:bodyPr>
                    <a:p>
                      <a:pPr algn="ctr">
                        <a:lnSpc>
                          <a:spcPct val="100000"/>
                        </a:lnSpc>
                        <a:buNone/>
                      </a:pPr>
                      <a:r>
                        <a:rPr b="0" lang="ru-RU" sz="1600" spc="-1" strike="noStrike">
                          <a:solidFill>
                            <a:srgbClr val="000000"/>
                          </a:solidFill>
                          <a:latin typeface="Arial"/>
                          <a:ea typeface="Arial"/>
                        </a:rPr>
                        <a:t>Медицинская эвакуация пациента с острым нарушением мозгового кровообращения </a:t>
                      </a:r>
                      <a:endParaRPr b="0" lang="ru-RU" sz="16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solidFill>
                      <a:srgbClr val="ffffff"/>
                    </a:solidFill>
                  </a:tcPr>
                </a:tc>
              </a:tr>
              <a:tr h="0">
                <a:tc>
                  <a:txBody>
                    <a:bodyPr lIns="90000" rIns="90000" tIns="46800" bIns="46800" anchor="t">
                      <a:noAutofit/>
                    </a:bodyPr>
                    <a:p>
                      <a:pPr algn="just">
                        <a:lnSpc>
                          <a:spcPct val="100000"/>
                        </a:lnSpc>
                        <a:buNone/>
                      </a:pPr>
                      <a:r>
                        <a:rPr b="0" lang="ru-RU" sz="1300" spc="-1" strike="noStrike">
                          <a:solidFill>
                            <a:srgbClr val="000000"/>
                          </a:solidFill>
                          <a:latin typeface="Arial"/>
                          <a:ea typeface="Arial"/>
                        </a:rPr>
                        <a:t>Оснащение машины скорой медицинской помощи в соответствии с приказом</a:t>
                      </a:r>
                      <a:r>
                        <a:rPr b="0" lang="ru-RU" sz="1300" spc="-1" strike="noStrike">
                          <a:solidFill>
                            <a:srgbClr val="000000"/>
                          </a:solidFill>
                          <a:latin typeface="Arial"/>
                        </a:rPr>
                        <a:t> </a:t>
                      </a:r>
                      <a:r>
                        <a:rPr b="0" lang="ru-RU" sz="1300" spc="-1" strike="noStrike">
                          <a:solidFill>
                            <a:srgbClr val="000000"/>
                          </a:solidFill>
                          <a:latin typeface="Arial"/>
                          <a:ea typeface="Arial"/>
                        </a:rPr>
                        <a:t>Министерства здравоохранения Российской Федерации от 20 июня 2013 года № 388н «Об утверждении Порядка оказания скорой, в том числе скорой специализированной, медицинской помощи», в том числе: портативный электрокардиограф, набор для проведения сердечно-легочной реанимации, включая аппарат для проведения ручной искусственной вентиляции легких, оборудование для инфузионной терапии (инфузионный блок, сумка с инфузионными растворами, линеомат, система для внутривенной инфузии); набор для установки внутривенного катетера, система мобильной связи, вакуумный аспиратор, кислород.</a:t>
                      </a:r>
                      <a:endParaRPr b="0" lang="ru-RU" sz="13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ffffff"/>
                      </a:solidFill>
                    </a:lnT>
                    <a:solidFill>
                      <a:srgbClr val="ffffff"/>
                    </a:solidFill>
                  </a:tcPr>
                </a:tc>
              </a:tr>
              <a:tr h="0">
                <a:tc>
                  <a:txBody>
                    <a:bodyPr lIns="90000" rIns="90000" tIns="46800" bIns="46800" anchor="t">
                      <a:noAutofit/>
                    </a:bodyPr>
                    <a:p>
                      <a:pPr algn="just">
                        <a:lnSpc>
                          <a:spcPct val="100000"/>
                        </a:lnSpc>
                        <a:buNone/>
                      </a:pPr>
                      <a:r>
                        <a:rPr b="0" lang="ru-RU" sz="1300" spc="-1" strike="noStrike">
                          <a:solidFill>
                            <a:srgbClr val="000000"/>
                          </a:solidFill>
                          <a:latin typeface="Arial"/>
                          <a:ea typeface="Arial"/>
                        </a:rPr>
                        <a:t>1. Врач (фельдшер) бригады скорой медицинской помощи перед медицинской эвакуацией должен</a:t>
                      </a:r>
                      <a:r>
                        <a:rPr b="0" lang="ru-RU" sz="1300" spc="-1" strike="noStrike">
                          <a:solidFill>
                            <a:srgbClr val="000000"/>
                          </a:solidFill>
                          <a:latin typeface="Arial"/>
                        </a:rPr>
                        <a:t> </a:t>
                      </a:r>
                      <a:r>
                        <a:rPr b="0" lang="ru-RU" sz="1300" spc="-1" strike="noStrike">
                          <a:solidFill>
                            <a:srgbClr val="000000"/>
                          </a:solidFill>
                          <a:latin typeface="Arial"/>
                          <a:ea typeface="Arial"/>
                        </a:rPr>
                        <a:t>информировать по телефону медицинскую организацию через диспетчера Государственного бюджетного «Курганский областной центр медицины катастроф» по телефону 8(3522)65-26-53, 8(3522)65-38-74, 8-912-831-77-13, 8-912-979-79-53 согласно схеме маршрутизации о медицинской эвакуации пациента с острым нарушением мозгового кровообращения:</a:t>
                      </a:r>
                      <a:endParaRPr b="0" lang="ru-RU" sz="1300" spc="-1" strike="noStrike">
                        <a:solidFill>
                          <a:srgbClr val="000000"/>
                        </a:solidFill>
                        <a:latin typeface="Arial"/>
                      </a:endParaRPr>
                    </a:p>
                    <a:p>
                      <a:pPr algn="just">
                        <a:lnSpc>
                          <a:spcPct val="100000"/>
                        </a:lnSpc>
                        <a:buNone/>
                      </a:pPr>
                      <a:r>
                        <a:rPr b="0" lang="ru-RU" sz="1300" spc="-1" strike="noStrike">
                          <a:solidFill>
                            <a:srgbClr val="000000"/>
                          </a:solidFill>
                          <a:latin typeface="Arial"/>
                        </a:rPr>
                        <a:t>Региональный сосудистый центр Государственного бюджетного учреждения «Курганская областная клиническая больница»:</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ea typeface="Arial"/>
                        </a:rPr>
                        <a:t>- неврологическое отделение для пациентов с острым нарушением мозгового кровообращения</a:t>
                      </a:r>
                      <a:r>
                        <a:rPr b="0" lang="ru-RU" sz="1300" spc="-1" strike="noStrike">
                          <a:solidFill>
                            <a:srgbClr val="000000"/>
                          </a:solidFill>
                          <a:latin typeface="Arial"/>
                        </a:rPr>
                        <a:t> - </a:t>
                      </a:r>
                      <a:r>
                        <a:rPr b="0" lang="ru-RU" sz="1300" spc="-1" strike="noStrike">
                          <a:solidFill>
                            <a:srgbClr val="000000"/>
                          </a:solidFill>
                          <a:latin typeface="Arial"/>
                          <a:ea typeface="Arial"/>
                        </a:rPr>
                        <a:t>8(3522)46-39-42;</a:t>
                      </a:r>
                      <a:endParaRPr b="0" lang="ru-RU" sz="1300" spc="-1" strike="noStrike">
                        <a:solidFill>
                          <a:srgbClr val="000000"/>
                        </a:solidFill>
                        <a:latin typeface="Arial"/>
                      </a:endParaRPr>
                    </a:p>
                    <a:p>
                      <a:pPr algn="just">
                        <a:lnSpc>
                          <a:spcPct val="100000"/>
                        </a:lnSpc>
                        <a:buNone/>
                      </a:pPr>
                      <a:r>
                        <a:rPr b="0" lang="ru-RU" sz="1300" spc="-1" strike="noStrike">
                          <a:solidFill>
                            <a:srgbClr val="000000"/>
                          </a:solidFill>
                          <a:latin typeface="Arial"/>
                        </a:rPr>
                        <a:t>- приемное отделение - 8(3522)46-23-45;</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Региональный сосудистый центр Государственного бюджетного учреждения «Курганская больница скорой медицинской помощи»:</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 приемное отделение - 8(3522)46-56-05 доб. 217</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 неврологическое отделение для пациентов с ОНМК — 8(3522)46-56-05 доб. 242</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Первичное сосудистое отделение Государственного бюджетного учреждения «Шадринская городская больница»:</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 приемное отделение - 8(35253)3-69-07</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 неврологическое отделение для пациентов с острым нарушением мозгового кровообращения - 8(35253)7-59-64.</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2. Мониторинг показателей гемодинамики (контроль артериального давления, частоты сердечных сокращений, частоты дыхательных движений);</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3. Продолжать начатую терапию и проведение симптоматической терапии.</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4. Установление внутривенного катетера в локтевую вену для проведения терапии и контрастирования пациентам, у которых начало инсульта не позднее 6 часов</a:t>
                      </a: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40" name="" descr=""/>
          <p:cNvPicPr/>
          <p:nvPr/>
        </p:nvPicPr>
        <p:blipFill>
          <a:blip r:embed="rId1"/>
          <a:stretch/>
        </p:blipFill>
        <p:spPr>
          <a:xfrm>
            <a:off x="903600" y="720000"/>
            <a:ext cx="7196400" cy="5760000"/>
          </a:xfrm>
          <a:prstGeom prst="rect">
            <a:avLst/>
          </a:prstGeom>
          <a:ln w="0">
            <a:noFill/>
          </a:ln>
        </p:spPr>
      </p:pic>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41" name=""/>
          <p:cNvGraphicFramePr/>
          <p:nvPr/>
        </p:nvGraphicFramePr>
        <p:xfrm>
          <a:off x="354600" y="1487520"/>
          <a:ext cx="6608880" cy="7557480"/>
        </p:xfrm>
        <a:graphic>
          <a:graphicData uri="http://schemas.openxmlformats.org/drawingml/2006/table">
            <a:tbl>
              <a:tblPr/>
              <a:tblGrid>
                <a:gridCol w="637560"/>
                <a:gridCol w="2084400"/>
                <a:gridCol w="1687320"/>
                <a:gridCol w="1800360"/>
                <a:gridCol w="1238040"/>
                <a:gridCol w="1076400"/>
              </a:tblGrid>
              <a:tr h="719640">
                <a:tc>
                  <a:txBody>
                    <a:bodyPr lIns="90000" rIns="90000" tIns="46800" bIns="46800" anchor="t">
                      <a:noAutofit/>
                    </a:bodyPr>
                    <a:p>
                      <a:r>
                        <a:rPr b="0" lang="ru-RU" sz="1600" spc="-1" strike="noStrike">
                          <a:solidFill>
                            <a:srgbClr val="000000"/>
                          </a:solidFill>
                          <a:latin typeface="Arial"/>
                        </a:rPr>
                        <a:t>Код МКБ</a:t>
                      </a:r>
                      <a:endParaRPr b="0" lang="ru-RU" sz="16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r>
                        <a:rPr b="0" lang="ru-RU" sz="1800" spc="-1" strike="noStrike">
                          <a:solidFill>
                            <a:srgbClr val="000000"/>
                          </a:solidFill>
                          <a:latin typeface="Arial"/>
                        </a:rPr>
                        <a:t>Диагноз</a:t>
                      </a:r>
                      <a:endParaRPr b="0" lang="ru-RU"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r>
                        <a:rPr b="0" lang="ru-RU" sz="1600" spc="-1" strike="noStrike">
                          <a:solidFill>
                            <a:srgbClr val="000000"/>
                          </a:solidFill>
                          <a:latin typeface="Arial"/>
                        </a:rPr>
                        <a:t>Периодичность ДН</a:t>
                      </a:r>
                      <a:endParaRPr b="0" lang="ru-RU" sz="16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r>
                        <a:rPr b="0" lang="ru-RU" sz="1800" spc="-1" strike="noStrike">
                          <a:solidFill>
                            <a:srgbClr val="000000"/>
                          </a:solidFill>
                          <a:latin typeface="Arial"/>
                        </a:rPr>
                        <a:t>Показатели</a:t>
                      </a:r>
                      <a:endParaRPr b="0" lang="ru-RU"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r>
                        <a:rPr b="0" lang="ru-RU" sz="1400" spc="-1" strike="noStrike">
                          <a:solidFill>
                            <a:srgbClr val="000000"/>
                          </a:solidFill>
                          <a:latin typeface="Arial"/>
                        </a:rPr>
                        <a:t>Длительность</a:t>
                      </a:r>
                      <a:endParaRPr b="0" lang="ru-RU" sz="14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r>
                        <a:rPr b="0" lang="ru-RU" sz="1800" spc="-1" strike="noStrike">
                          <a:solidFill>
                            <a:srgbClr val="000000"/>
                          </a:solidFill>
                          <a:latin typeface="Arial"/>
                        </a:rPr>
                        <a:t>Примечание</a:t>
                      </a:r>
                      <a:endParaRPr b="0" lang="ru-RU" sz="18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720000">
                <a:tc>
                  <a:txBody>
                    <a:bodyPr lIns="90000" rIns="90000" tIns="46800" bIns="46800" anchor="t">
                      <a:noAutofit/>
                    </a:bodyPr>
                    <a:p>
                      <a:r>
                        <a:rPr b="0" lang="ru-RU" sz="1200" spc="-1" strike="noStrike">
                          <a:solidFill>
                            <a:srgbClr val="000000"/>
                          </a:solidFill>
                          <a:latin typeface="Arial"/>
                        </a:rPr>
                        <a:t>I69.0 — I69.4</a:t>
                      </a:r>
                      <a:endParaRPr b="0" lang="ru-RU" sz="1200" spc="-1" strike="noStrike">
                        <a:solidFill>
                          <a:srgbClr val="000000"/>
                        </a:solidFill>
                        <a:latin typeface="Arial"/>
                      </a:endParaRPr>
                    </a:p>
                    <a:p>
                      <a:endParaRPr b="0" lang="ru-RU" sz="1200" spc="-1" strike="noStrike">
                        <a:solidFill>
                          <a:srgbClr val="000000"/>
                        </a:solidFill>
                        <a:latin typeface="Arial"/>
                      </a:endParaRPr>
                    </a:p>
                    <a:p>
                      <a:endParaRPr b="0" lang="ru-RU" sz="1200" spc="-1" strike="noStrike">
                        <a:solidFill>
                          <a:srgbClr val="000000"/>
                        </a:solidFill>
                        <a:latin typeface="Arial"/>
                      </a:endParaRPr>
                    </a:p>
                    <a:p>
                      <a:endParaRPr b="0" lang="ru-RU" sz="1200" spc="-1" strike="noStrike">
                        <a:solidFill>
                          <a:srgbClr val="000000"/>
                        </a:solidFill>
                        <a:latin typeface="Arial"/>
                      </a:endParaRPr>
                    </a:p>
                    <a:p>
                      <a:endParaRPr b="0" lang="ru-RU" sz="1200" spc="-1" strike="noStrike">
                        <a:solidFill>
                          <a:srgbClr val="000000"/>
                        </a:solidFill>
                        <a:latin typeface="Arial"/>
                      </a:endParaRPr>
                    </a:p>
                    <a:p>
                      <a:endParaRPr b="0" lang="ru-RU" sz="1200" spc="-1" strike="noStrike">
                        <a:solidFill>
                          <a:srgbClr val="000000"/>
                        </a:solidFill>
                        <a:latin typeface="Arial"/>
                      </a:endParaRPr>
                    </a:p>
                    <a:p>
                      <a:endParaRPr b="0" lang="ru-RU" sz="1200" spc="-1" strike="noStrike">
                        <a:solidFill>
                          <a:srgbClr val="000000"/>
                        </a:solidFill>
                        <a:latin typeface="Arial"/>
                      </a:endParaRPr>
                    </a:p>
                    <a:p>
                      <a:endParaRPr b="0" lang="ru-RU" sz="1200" spc="-1" strike="noStrike">
                        <a:solidFill>
                          <a:srgbClr val="000000"/>
                        </a:solidFill>
                        <a:latin typeface="Arial"/>
                      </a:endParaRPr>
                    </a:p>
                    <a:p>
                      <a:r>
                        <a:rPr b="0" lang="ru-RU" sz="1200" spc="-1" strike="noStrike">
                          <a:solidFill>
                            <a:srgbClr val="000000"/>
                          </a:solidFill>
                          <a:latin typeface="Arial"/>
                        </a:rPr>
                        <a:t>I67.8</a:t>
                      </a:r>
                      <a:endParaRPr b="0" lang="ru-RU" sz="12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r>
                        <a:rPr b="0" lang="ru-RU" sz="1400" spc="-1" strike="noStrike">
                          <a:solidFill>
                            <a:srgbClr val="000000"/>
                          </a:solidFill>
                          <a:latin typeface="Arial"/>
                        </a:rPr>
                        <a:t>Последствия субарахноидального кровоизлияния, внтричерепного кровоизлияния, другого нетравматического внутричерепного кровоизлияния, последствия инфаркта мозга и инсульта, не уточненные как кровоизлияния или инфаркт мозга</a:t>
                      </a:r>
                      <a:endParaRPr b="0" lang="ru-RU" sz="1400" spc="-1" strike="noStrike">
                        <a:solidFill>
                          <a:srgbClr val="000000"/>
                        </a:solidFill>
                        <a:latin typeface="Arial"/>
                      </a:endParaRPr>
                    </a:p>
                    <a:p>
                      <a:endParaRPr b="0" lang="ru-RU" sz="1400" spc="-1" strike="noStrike">
                        <a:solidFill>
                          <a:srgbClr val="000000"/>
                        </a:solidFill>
                        <a:latin typeface="Arial"/>
                      </a:endParaRPr>
                    </a:p>
                    <a:p>
                      <a:r>
                        <a:rPr b="0" lang="ru-RU" sz="1400" spc="-1" strike="noStrike">
                          <a:solidFill>
                            <a:srgbClr val="000000"/>
                          </a:solidFill>
                          <a:latin typeface="Arial"/>
                        </a:rPr>
                        <a:t>Другие уточненные поражения сосудов мозга</a:t>
                      </a:r>
                      <a:endParaRPr b="0" lang="ru-RU" sz="14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r>
                        <a:rPr b="0" lang="ru-RU" sz="1400" spc="-1" strike="noStrike">
                          <a:solidFill>
                            <a:srgbClr val="000000"/>
                          </a:solidFill>
                          <a:latin typeface="Arial"/>
                        </a:rPr>
                        <a:t>В соответствии с клиническими рекомендациями, при этом в первый год диспансерного наблюдения не реже 1 раз в 3 месяца, затем не реже 1 раза в 6 месяцев</a:t>
                      </a:r>
                      <a:endParaRPr b="0" lang="ru-RU" sz="14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r>
                        <a:rPr b="0" lang="ru-RU" sz="1500" spc="-1" strike="noStrike">
                          <a:solidFill>
                            <a:srgbClr val="000000"/>
                          </a:solidFill>
                          <a:latin typeface="Arial"/>
                        </a:rPr>
                        <a:t>Вес (ИМТ), окружность талии, статус курения;</a:t>
                      </a:r>
                      <a:endParaRPr b="0" lang="ru-RU" sz="1500" spc="-1" strike="noStrike">
                        <a:solidFill>
                          <a:srgbClr val="000000"/>
                        </a:solidFill>
                        <a:latin typeface="Arial"/>
                      </a:endParaRPr>
                    </a:p>
                    <a:p>
                      <a:r>
                        <a:rPr b="0" lang="ru-RU" sz="1500" spc="-1" strike="noStrike">
                          <a:solidFill>
                            <a:srgbClr val="000000"/>
                          </a:solidFill>
                          <a:latin typeface="Arial"/>
                        </a:rPr>
                        <a:t>глюкоза плазмы крови (натощак);</a:t>
                      </a:r>
                      <a:endParaRPr b="0" lang="ru-RU" sz="1500" spc="-1" strike="noStrike">
                        <a:solidFill>
                          <a:srgbClr val="000000"/>
                        </a:solidFill>
                        <a:latin typeface="Arial"/>
                      </a:endParaRPr>
                    </a:p>
                    <a:p>
                      <a:r>
                        <a:rPr b="0" lang="ru-RU" sz="1500" spc="-1" strike="noStrike">
                          <a:solidFill>
                            <a:srgbClr val="000000"/>
                          </a:solidFill>
                          <a:latin typeface="Arial"/>
                        </a:rPr>
                        <a:t>АД, ЧСС;</a:t>
                      </a:r>
                      <a:endParaRPr b="0" lang="ru-RU" sz="1500" spc="-1" strike="noStrike">
                        <a:solidFill>
                          <a:srgbClr val="000000"/>
                        </a:solidFill>
                        <a:latin typeface="Arial"/>
                      </a:endParaRPr>
                    </a:p>
                    <a:p>
                      <a:r>
                        <a:rPr b="0" lang="ru-RU" sz="1500" spc="-1" strike="noStrike">
                          <a:solidFill>
                            <a:srgbClr val="000000"/>
                          </a:solidFill>
                          <a:latin typeface="Arial"/>
                        </a:rPr>
                        <a:t>ЭКГ;</a:t>
                      </a:r>
                      <a:endParaRPr b="0" lang="ru-RU" sz="1500" spc="-1" strike="noStrike">
                        <a:solidFill>
                          <a:srgbClr val="000000"/>
                        </a:solidFill>
                        <a:latin typeface="Arial"/>
                      </a:endParaRPr>
                    </a:p>
                    <a:p>
                      <a:r>
                        <a:rPr b="0" lang="ru-RU" sz="1500" spc="-1" strike="noStrike">
                          <a:solidFill>
                            <a:srgbClr val="000000"/>
                          </a:solidFill>
                          <a:latin typeface="Arial"/>
                        </a:rPr>
                        <a:t>при терапии статинами - трансаминазы и КФК (через 4 недели от начала терапии или при мышечных симптомах);</a:t>
                      </a:r>
                      <a:endParaRPr b="0" lang="ru-RU" sz="1500" spc="-1" strike="noStrike">
                        <a:solidFill>
                          <a:srgbClr val="000000"/>
                        </a:solidFill>
                        <a:latin typeface="Arial"/>
                      </a:endParaRPr>
                    </a:p>
                    <a:p>
                      <a:r>
                        <a:rPr b="0" lang="ru-RU" sz="1500" spc="-1" strike="noStrike">
                          <a:solidFill>
                            <a:srgbClr val="000000"/>
                          </a:solidFill>
                          <a:latin typeface="Arial"/>
                        </a:rPr>
                        <a:t>ХС-ЛПНП</a:t>
                      </a:r>
                      <a:endParaRPr b="0" lang="ru-RU" sz="15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r>
                        <a:rPr b="0" lang="ru-RU" sz="1300" spc="-1" strike="noStrike">
                          <a:solidFill>
                            <a:srgbClr val="000000"/>
                          </a:solidFill>
                          <a:latin typeface="Arial"/>
                        </a:rPr>
                        <a:t>Пожизненно</a:t>
                      </a:r>
                      <a:endParaRPr b="0" lang="ru-RU" sz="13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r>
                        <a:rPr b="0" lang="ru-RU" sz="1300" spc="-1" strike="noStrike">
                          <a:solidFill>
                            <a:srgbClr val="000000"/>
                          </a:solidFill>
                          <a:latin typeface="Arial"/>
                        </a:rPr>
                        <a:t>Прием (осмотр, консультация) врача-невролога</a:t>
                      </a:r>
                      <a:endParaRPr b="0" lang="ru-RU" sz="13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360000"/>
            <a:ext cx="8229240" cy="1142640"/>
          </a:xfrm>
          <a:prstGeom prst="rect">
            <a:avLst/>
          </a:prstGeom>
          <a:noFill/>
          <a:ln w="0">
            <a:noFill/>
          </a:ln>
        </p:spPr>
        <p:txBody>
          <a:bodyPr lIns="0" rIns="0" tIns="45000" bIns="0" anchor="b">
            <a:noAutofit/>
          </a:bodyPr>
          <a:p>
            <a:pPr algn="ctr">
              <a:lnSpc>
                <a:spcPct val="100000"/>
              </a:lnSpc>
              <a:buNone/>
            </a:pPr>
            <a:r>
              <a:rPr b="0" lang="ru-RU" sz="5000" spc="-1" strike="noStrike">
                <a:solidFill>
                  <a:srgbClr val="04617b"/>
                </a:solidFill>
                <a:latin typeface="Calibri"/>
              </a:rPr>
              <a:t>Эпидемиология ОНМК</a:t>
            </a:r>
            <a:endParaRPr b="0" lang="ru-RU" sz="5000" spc="-1" strike="noStrike">
              <a:solidFill>
                <a:srgbClr val="000000"/>
              </a:solidFill>
              <a:latin typeface="Constantia"/>
            </a:endParaRPr>
          </a:p>
        </p:txBody>
      </p:sp>
      <p:sp>
        <p:nvSpPr>
          <p:cNvPr id="95" name="PlaceHolder 2"/>
          <p:cNvSpPr>
            <a:spLocks noGrp="1"/>
          </p:cNvSpPr>
          <p:nvPr>
            <p:ph/>
          </p:nvPr>
        </p:nvSpPr>
        <p:spPr>
          <a:xfrm>
            <a:off x="457200" y="1935360"/>
            <a:ext cx="8229240" cy="4388760"/>
          </a:xfrm>
          <a:prstGeom prst="rect">
            <a:avLst/>
          </a:prstGeom>
          <a:noFill/>
          <a:ln w="0">
            <a:noFill/>
          </a:ln>
        </p:spPr>
        <p:txBody>
          <a:bodyPr lIns="90000" rIns="90000" tIns="45000" bIns="45000" anchor="t">
            <a:noAutofit/>
          </a:bodyPr>
          <a:p>
            <a:pPr>
              <a:lnSpc>
                <a:spcPct val="100000"/>
              </a:lnSpc>
              <a:spcBef>
                <a:spcPts val="519"/>
              </a:spcBef>
              <a:buNone/>
            </a:pPr>
            <a:r>
              <a:rPr b="0" lang="ru-RU" sz="2600" spc="-1" strike="noStrike">
                <a:solidFill>
                  <a:srgbClr val="000000"/>
                </a:solidFill>
                <a:latin typeface="Times New Roman"/>
              </a:rPr>
              <a:t>Инсульт — преобладающая причина инвалидизации  населения. По данным Национального регистра инсульта, 31% пациентов, перенесших инсульт, нуждаются в посторонней помощи для ухода за собой, 20% не могут самостоятельно ходить. Лишь 8% выживших пациентов могут вернуться к прежней работе. </a:t>
            </a:r>
            <a:endParaRPr b="0" lang="ru-RU" sz="2600" spc="-1" strike="noStrike">
              <a:solidFill>
                <a:srgbClr val="000000"/>
              </a:solidFill>
              <a:latin typeface="Constantia"/>
            </a:endParaRPr>
          </a:p>
          <a:p>
            <a:pPr>
              <a:lnSpc>
                <a:spcPct val="100000"/>
              </a:lnSpc>
              <a:spcBef>
                <a:spcPts val="519"/>
              </a:spcBef>
              <a:buNone/>
            </a:pPr>
            <a:r>
              <a:rPr b="0" lang="ru-RU" sz="2600" spc="-1" strike="noStrike">
                <a:solidFill>
                  <a:srgbClr val="000000"/>
                </a:solidFill>
                <a:latin typeface="Times New Roman"/>
              </a:rPr>
              <a:t>С повторным инсультом сталкивается 21% из болевших ранее. </a:t>
            </a:r>
            <a:endParaRPr b="0" lang="ru-RU" sz="26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42" name=""/>
          <p:cNvGraphicFramePr/>
          <p:nvPr/>
        </p:nvGraphicFramePr>
        <p:xfrm>
          <a:off x="540000" y="748080"/>
          <a:ext cx="8099640" cy="5734440"/>
        </p:xfrm>
        <a:graphic>
          <a:graphicData uri="http://schemas.openxmlformats.org/drawingml/2006/table">
            <a:tbl>
              <a:tblPr/>
              <a:tblGrid>
                <a:gridCol w="2936880"/>
                <a:gridCol w="5162760"/>
              </a:tblGrid>
              <a:tr h="347400">
                <a:tc gridSpan="2">
                  <a:txBody>
                    <a:bodyPr lIns="90000" rIns="90000" tIns="46800" bIns="46800" anchor="t">
                      <a:noAutofit/>
                    </a:bodyPr>
                    <a:p>
                      <a:pPr algn="ctr">
                        <a:lnSpc>
                          <a:spcPct val="100000"/>
                        </a:lnSpc>
                        <a:buNone/>
                      </a:pPr>
                      <a:r>
                        <a:rPr b="1" lang="ru-RU" sz="1300" spc="-1" strike="noStrike">
                          <a:solidFill>
                            <a:srgbClr val="000000"/>
                          </a:solidFill>
                          <a:latin typeface="Arial"/>
                        </a:rPr>
                        <a:t>Диспансерное наблюдение</a:t>
                      </a:r>
                      <a:endParaRPr b="1"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hMerge="1">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1200240">
                <a:tc>
                  <a:txBody>
                    <a:bodyPr lIns="90000" rIns="90000" tIns="46800" bIns="46800" anchor="t">
                      <a:noAutofit/>
                    </a:bodyPr>
                    <a:p>
                      <a:pPr algn="just">
                        <a:lnSpc>
                          <a:spcPct val="100000"/>
                        </a:lnSpc>
                        <a:buNone/>
                      </a:pPr>
                      <a:r>
                        <a:rPr b="0" lang="ru-RU" sz="1300" spc="-1" strike="noStrike">
                          <a:solidFill>
                            <a:srgbClr val="000000"/>
                          </a:solidFill>
                          <a:latin typeface="Arial"/>
                        </a:rPr>
                        <a:t>Ответственное лицо по взаимодействию  первичного сосудистого отделения и Регионального сосудистого центра с территориальными медицинскими организациями</a:t>
                      </a: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just">
                        <a:lnSpc>
                          <a:spcPct val="100000"/>
                        </a:lnSpc>
                        <a:buNone/>
                      </a:pPr>
                      <a:r>
                        <a:rPr b="0" lang="ru-RU" sz="1300" spc="-1" strike="noStrike">
                          <a:solidFill>
                            <a:srgbClr val="000000"/>
                          </a:solidFill>
                          <a:latin typeface="Arial"/>
                        </a:rPr>
                        <a:t>В день выписки (смерти) пациента из отделения, направляет информацию о пациенте по телефону, представленному — территориальной — медицинской организацией по месту жительства (регистрации) пациента</a:t>
                      </a: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0">
                <a:tc>
                  <a:txBody>
                    <a:bodyPr lIns="90000" rIns="90000" tIns="46800" bIns="46800" anchor="t">
                      <a:noAutofit/>
                    </a:bodyPr>
                    <a:p>
                      <a:pPr algn="just">
                        <a:lnSpc>
                          <a:spcPct val="100000"/>
                        </a:lnSpc>
                        <a:buNone/>
                      </a:pPr>
                      <a:r>
                        <a:rPr b="0" lang="ru-RU" sz="1300" spc="-1" strike="noStrike">
                          <a:solidFill>
                            <a:srgbClr val="000000"/>
                          </a:solidFill>
                          <a:latin typeface="Arial"/>
                        </a:rPr>
                        <a:t>Ответственное лицо по взаимодействию с территориальной медицинской организацией первичного сосудистого отделения и Регионального сосудистого центра </a:t>
                      </a: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just">
                        <a:lnSpc>
                          <a:spcPct val="100000"/>
                        </a:lnSpc>
                        <a:buNone/>
                      </a:pPr>
                      <a:r>
                        <a:rPr b="0" lang="ru-RU" sz="1300" spc="-1" strike="noStrike">
                          <a:solidFill>
                            <a:srgbClr val="000000"/>
                          </a:solidFill>
                          <a:latin typeface="Arial"/>
                          <a:ea typeface="Arial"/>
                        </a:rPr>
                        <a:t>Принимает информацию о выписке (смерти) пациента из СО ил РСЦ и передает участковому врачу  - терапевту (фельдшеру)</a:t>
                      </a:r>
                      <a:r>
                        <a:rPr b="0" lang="ru-RU" sz="1300" spc="-1" strike="noStrike">
                          <a:solidFill>
                            <a:srgbClr val="000000"/>
                          </a:solidFill>
                          <a:latin typeface="Arial"/>
                        </a:rPr>
                        <a:t>, врачу-</a:t>
                      </a:r>
                      <a:r>
                        <a:rPr b="0" lang="ru-RU" sz="1300" spc="-1" strike="noStrike">
                          <a:solidFill>
                            <a:srgbClr val="000000"/>
                          </a:solidFill>
                          <a:latin typeface="Arial"/>
                          <a:ea typeface="Arial"/>
                        </a:rPr>
                        <a:t> неврологу</a:t>
                      </a:r>
                      <a:endParaRPr b="0" lang="ru-RU" sz="13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0">
                <a:tc>
                  <a:txBody>
                    <a:bodyPr lIns="90000" rIns="90000" tIns="46800" bIns="46800" anchor="t">
                      <a:noAutofit/>
                    </a:bodyPr>
                    <a:p>
                      <a:pPr algn="just">
                        <a:lnSpc>
                          <a:spcPct val="100000"/>
                        </a:lnSpc>
                        <a:buNone/>
                      </a:pPr>
                      <a:r>
                        <a:rPr b="0" lang="ru-RU" sz="1300" spc="-1" strike="noStrike">
                          <a:solidFill>
                            <a:srgbClr val="000000"/>
                          </a:solidFill>
                          <a:latin typeface="Arial"/>
                        </a:rPr>
                        <a:t>Участковый врач (фельдшер) – терапевт, невролог территориальной медицинской организации. </a:t>
                      </a: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just">
                        <a:lnSpc>
                          <a:spcPct val="100000"/>
                        </a:lnSpc>
                        <a:buNone/>
                      </a:pPr>
                      <a:r>
                        <a:rPr b="0" lang="ru-RU" sz="1300" spc="-1" strike="noStrike">
                          <a:solidFill>
                            <a:srgbClr val="000000"/>
                          </a:solidFill>
                          <a:latin typeface="Arial"/>
                        </a:rPr>
                        <a:t>- в течение первых суток обязан активно посетить выписанного пациента и выписать препараты для бесплатного лекарственного обеспечения;</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 определить дальнейшую тактику ведения и реабилитационную программу совместно с врачом реабилитологом;</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 в течение первых 6 месяцев после выписки из стационара пациент должен наблюдаться врачом-неврологом, врачом-терапевтом;</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 состояние пациента при выписке из стационара средней степени тяжести (наличие назогастрального зонда, мочевого катетера, эпицистостомы, трахеостомы) — 1 раз в 7 дней;</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 при изменении состояния до удовлетворительного, частота осмотра 1 раз в месяц</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 затем частота наблюдения 1 раз в 6 месяцев в течение 2 лет.</a:t>
                      </a: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43" name=""/>
          <p:cNvGraphicFramePr/>
          <p:nvPr/>
        </p:nvGraphicFramePr>
        <p:xfrm>
          <a:off x="360000" y="754920"/>
          <a:ext cx="8259840" cy="5185080"/>
        </p:xfrm>
        <a:graphic>
          <a:graphicData uri="http://schemas.openxmlformats.org/drawingml/2006/table">
            <a:tbl>
              <a:tblPr/>
              <a:tblGrid>
                <a:gridCol w="1971720"/>
                <a:gridCol w="6288120"/>
              </a:tblGrid>
              <a:tr h="216000">
                <a:tc gridSpan="2">
                  <a:txBody>
                    <a:bodyPr lIns="90000" rIns="90000" tIns="46800" bIns="46800" anchor="t">
                      <a:noAutofit/>
                    </a:bodyPr>
                    <a:p>
                      <a:pPr algn="ctr">
                        <a:lnSpc>
                          <a:spcPct val="100000"/>
                        </a:lnSpc>
                        <a:buNone/>
                      </a:pPr>
                      <a:r>
                        <a:rPr b="0" lang="ru-RU" sz="1500" spc="-1" strike="noStrike">
                          <a:latin typeface="Arial"/>
                        </a:rPr>
                        <a:t>Реабилитация</a:t>
                      </a:r>
                      <a:endParaRPr b="0" lang="ru-RU" sz="1500" spc="-1" strike="noStrike">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hMerge="1">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1110960">
                <a:tc gridSpan="2">
                  <a:txBody>
                    <a:bodyPr lIns="90000" rIns="90000" tIns="46800" bIns="46800" anchor="t">
                      <a:noAutofit/>
                    </a:bodyPr>
                    <a:p>
                      <a:pPr algn="just">
                        <a:lnSpc>
                          <a:spcPct val="100000"/>
                        </a:lnSpc>
                        <a:buNone/>
                      </a:pPr>
                      <a:r>
                        <a:rPr b="0" lang="ru-RU" sz="1300" spc="-1" strike="noStrike">
                          <a:solidFill>
                            <a:srgbClr val="000000"/>
                          </a:solidFill>
                          <a:latin typeface="Arial"/>
                        </a:rPr>
                        <a:t>По окончании срока стационарного лечения в отделении, предусмотренного</a:t>
                      </a:r>
                      <a:endParaRPr b="0" lang="ru-RU" sz="1300" spc="-1" strike="noStrike">
                        <a:solidFill>
                          <a:srgbClr val="000000"/>
                        </a:solidFill>
                        <a:latin typeface="Arial"/>
                        <a:ea typeface="Arial"/>
                      </a:endParaRPr>
                    </a:p>
                    <a:p>
                      <a:pPr algn="just">
                        <a:lnSpc>
                          <a:spcPct val="100000"/>
                        </a:lnSpc>
                        <a:buNone/>
                      </a:pPr>
                      <a:r>
                        <a:rPr b="0" lang="ru-RU" sz="1300" spc="-1" strike="noStrike">
                          <a:solidFill>
                            <a:srgbClr val="000000"/>
                          </a:solidFill>
                          <a:latin typeface="Arial"/>
                        </a:rPr>
                        <a:t>стандартами медицинской помощи при состояниях, отнесенных к ОНМК, дальнейшая тактика ведения и реабилитация пациента с ОНМК определяются врачебным консилиумом в составе заведующего отделением, лечащего врача, бригады специалистов, участвовавших в восстановлении нарушенных вследствие ОНМК функций нервной системы, с записью в медицинской карте стационарного пациента, согласно шкале реабилитационной маршрутизации.</a:t>
                      </a: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hMerge="1">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6160">
                <a:tc>
                  <a:txBody>
                    <a:bodyPr lIns="90000" rIns="90000" tIns="46800" bIns="46800" anchor="t">
                      <a:noAutofit/>
                    </a:bodyPr>
                    <a:p>
                      <a:pPr algn="ctr">
                        <a:lnSpc>
                          <a:spcPct val="100000"/>
                        </a:lnSpc>
                        <a:buNone/>
                      </a:pPr>
                      <a:r>
                        <a:rPr b="0" lang="ru-RU" sz="1300" spc="-1" strike="noStrike">
                          <a:solidFill>
                            <a:srgbClr val="000000"/>
                          </a:solidFill>
                          <a:latin typeface="Arial"/>
                        </a:rPr>
                        <a:t>Состояние пациента ОНМК</a:t>
                      </a: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ctr">
                        <a:lnSpc>
                          <a:spcPct val="100000"/>
                        </a:lnSpc>
                        <a:buNone/>
                      </a:pPr>
                      <a:r>
                        <a:rPr b="0" lang="ru-RU" sz="1300" spc="-1" strike="noStrike">
                          <a:solidFill>
                            <a:srgbClr val="000000"/>
                          </a:solidFill>
                          <a:latin typeface="Arial"/>
                        </a:rPr>
                        <a:t>Место реабилитации</a:t>
                      </a: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914760">
                <a:tc>
                  <a:txBody>
                    <a:bodyPr lIns="90000" rIns="90000" tIns="46800" bIns="46800" anchor="t">
                      <a:noAutofit/>
                    </a:bodyPr>
                    <a:p>
                      <a:pPr algn="just">
                        <a:lnSpc>
                          <a:spcPct val="100000"/>
                        </a:lnSpc>
                        <a:buNone/>
                      </a:pPr>
                      <a:r>
                        <a:rPr b="0" lang="ru-RU" sz="1300" spc="-1" strike="noStrike">
                          <a:solidFill>
                            <a:srgbClr val="000000"/>
                          </a:solidFill>
                          <a:latin typeface="Arial"/>
                          <a:ea typeface="Arial"/>
                        </a:rPr>
                        <a:t>Пациенты по шкале реабилитационной маршрутизации</a:t>
                      </a:r>
                      <a:r>
                        <a:rPr b="0" lang="ru-RU" sz="1300" spc="-1" strike="noStrike">
                          <a:solidFill>
                            <a:srgbClr val="000000"/>
                          </a:solidFill>
                          <a:latin typeface="Arial"/>
                        </a:rPr>
                        <a:t>     </a:t>
                      </a:r>
                      <a:r>
                        <a:rPr b="0" lang="ru-RU" sz="1300" spc="-1" strike="noStrike">
                          <a:solidFill>
                            <a:srgbClr val="000000"/>
                          </a:solidFill>
                          <a:latin typeface="Arial"/>
                          <a:ea typeface="Arial"/>
                        </a:rPr>
                        <a:t>1-2 </a:t>
                      </a:r>
                      <a:r>
                        <a:rPr b="0" lang="ru-RU" sz="1300" spc="-1" strike="noStrike">
                          <a:solidFill>
                            <a:srgbClr val="000000"/>
                          </a:solidFill>
                          <a:latin typeface="Arial"/>
                        </a:rPr>
                        <a:t>балла</a:t>
                      </a:r>
                      <a:endParaRPr b="0" lang="ru-RU" sz="1300" spc="-1" strike="noStrike">
                        <a:solidFill>
                          <a:srgbClr val="000000"/>
                        </a:solidFill>
                        <a:latin typeface="Arial"/>
                      </a:endParaRPr>
                    </a:p>
                    <a:p>
                      <a:pPr algn="just">
                        <a:lnSpc>
                          <a:spcPct val="100000"/>
                        </a:lnSpc>
                        <a:buNone/>
                      </a:pP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just">
                        <a:lnSpc>
                          <a:spcPct val="100000"/>
                        </a:lnSpc>
                        <a:buNone/>
                      </a:pPr>
                      <a:r>
                        <a:rPr b="0" lang="ru-RU" sz="1300" spc="-1" strike="noStrike">
                          <a:solidFill>
                            <a:srgbClr val="000000"/>
                          </a:solidFill>
                          <a:latin typeface="Arial"/>
                          <a:ea typeface="Arial"/>
                        </a:rPr>
                        <a:t>Направляются на долечивание и реабилитацию в</a:t>
                      </a:r>
                      <a:r>
                        <a:rPr b="0" lang="ru-RU" sz="1300" spc="-1" strike="noStrike">
                          <a:solidFill>
                            <a:srgbClr val="000000"/>
                          </a:solidFill>
                          <a:latin typeface="Arial"/>
                        </a:rPr>
                        <a:t> </a:t>
                      </a:r>
                      <a:r>
                        <a:rPr b="0" lang="ru-RU" sz="1300" spc="-1" strike="noStrike">
                          <a:solidFill>
                            <a:srgbClr val="000000"/>
                          </a:solidFill>
                          <a:latin typeface="Arial"/>
                          <a:ea typeface="Arial"/>
                        </a:rPr>
                        <a:t>амбулаторно-поликлинические медицинские‚организации (поликлиники городские и межрайонные больницы), Государственное бюджетное учреждение «Курганский областной центр  медицинской профилактики, лечебной физкультуры и спортивной медицины»</a:t>
                      </a:r>
                      <a:endParaRPr b="0" lang="ru-RU" sz="13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914760">
                <a:tc>
                  <a:txBody>
                    <a:bodyPr lIns="90000" rIns="90000" tIns="46800" bIns="46800" anchor="t">
                      <a:noAutofit/>
                    </a:bodyPr>
                    <a:p>
                      <a:pPr algn="just">
                        <a:lnSpc>
                          <a:spcPct val="100000"/>
                        </a:lnSpc>
                        <a:buNone/>
                      </a:pPr>
                      <a:r>
                        <a:rPr b="0" lang="ru-RU" sz="1300" spc="-1" strike="noStrike">
                          <a:solidFill>
                            <a:srgbClr val="000000"/>
                          </a:solidFill>
                          <a:latin typeface="Arial"/>
                          <a:ea typeface="Arial"/>
                        </a:rPr>
                        <a:t>Пациенты по шкале реабилитационной маршрутизации    3-4</a:t>
                      </a:r>
                      <a:r>
                        <a:rPr b="0" lang="ru-RU" sz="1300" spc="-1" strike="noStrike">
                          <a:solidFill>
                            <a:srgbClr val="000000"/>
                          </a:solidFill>
                          <a:latin typeface="Arial"/>
                        </a:rPr>
                        <a:t> балла</a:t>
                      </a:r>
                      <a:endParaRPr b="0" lang="ru-RU" sz="1300" spc="-1" strike="noStrike">
                        <a:solidFill>
                          <a:srgbClr val="000000"/>
                        </a:solidFill>
                        <a:latin typeface="Arial"/>
                      </a:endParaRPr>
                    </a:p>
                    <a:p>
                      <a:pPr algn="just">
                        <a:lnSpc>
                          <a:spcPct val="100000"/>
                        </a:lnSpc>
                        <a:buNone/>
                      </a:pP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just">
                        <a:lnSpc>
                          <a:spcPct val="100000"/>
                        </a:lnSpc>
                        <a:buNone/>
                      </a:pPr>
                      <a:r>
                        <a:rPr b="0" lang="ru-RU" sz="1300" spc="-1" strike="noStrike">
                          <a:solidFill>
                            <a:srgbClr val="000000"/>
                          </a:solidFill>
                          <a:latin typeface="Arial"/>
                        </a:rPr>
                        <a:t>Направляются в плановом порядке в неврологическое отделение реабилитационного центра Государственного бюджетного учреждения «Межрайонная больница № 3».</a:t>
                      </a: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718560">
                <a:tc>
                  <a:txBody>
                    <a:bodyPr lIns="90000" rIns="90000" tIns="46800" bIns="46800" anchor="t">
                      <a:noAutofit/>
                    </a:bodyPr>
                    <a:p>
                      <a:pPr algn="just">
                        <a:lnSpc>
                          <a:spcPct val="100000"/>
                        </a:lnSpc>
                        <a:buNone/>
                      </a:pPr>
                      <a:r>
                        <a:rPr b="0" lang="ru-RU" sz="1300" spc="-1" strike="noStrike">
                          <a:solidFill>
                            <a:srgbClr val="000000"/>
                          </a:solidFill>
                          <a:latin typeface="Arial"/>
                          <a:ea typeface="Arial"/>
                        </a:rPr>
                        <a:t>Пациенты по шкале реабилитационной маршрутизации4-6</a:t>
                      </a:r>
                      <a:r>
                        <a:rPr b="0" lang="ru-RU" sz="1300" spc="-1" strike="noStrike">
                          <a:solidFill>
                            <a:srgbClr val="000000"/>
                          </a:solidFill>
                          <a:latin typeface="Arial"/>
                        </a:rPr>
                        <a:t> баллов</a:t>
                      </a:r>
                      <a:endParaRPr b="0" lang="ru-RU" sz="13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just">
                        <a:lnSpc>
                          <a:spcPct val="100000"/>
                        </a:lnSpc>
                        <a:buNone/>
                      </a:pPr>
                      <a:r>
                        <a:rPr b="0" lang="ru-RU" sz="1300" spc="-1" strike="noStrike">
                          <a:solidFill>
                            <a:srgbClr val="000000"/>
                          </a:solidFill>
                          <a:latin typeface="Arial"/>
                          <a:ea typeface="Arial"/>
                        </a:rPr>
                        <a:t>Направляются в терапевтические или неврологические</a:t>
                      </a:r>
                      <a:r>
                        <a:rPr b="0" lang="ru-RU" sz="1300" spc="-1" strike="noStrike">
                          <a:solidFill>
                            <a:srgbClr val="000000"/>
                          </a:solidFill>
                          <a:latin typeface="Arial"/>
                        </a:rPr>
                        <a:t> </a:t>
                      </a:r>
                      <a:r>
                        <a:rPr b="0" lang="ru-RU" sz="1300" spc="-1" strike="noStrike">
                          <a:solidFill>
                            <a:srgbClr val="000000"/>
                          </a:solidFill>
                          <a:latin typeface="Arial"/>
                          <a:ea typeface="Arial"/>
                        </a:rPr>
                        <a:t>отделения медицинских организаций по месту жительства и реабилитационное отделение Государственного бюджетного учреждения «Курганская областная клиническая больница».</a:t>
                      </a:r>
                      <a:endParaRPr b="0" lang="ru-RU" sz="13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719280">
                <a:tc>
                  <a:txBody>
                    <a:bodyPr lIns="90000" rIns="90000" tIns="46800" bIns="46800" anchor="t">
                      <a:noAutofit/>
                    </a:bodyPr>
                    <a:p>
                      <a:pPr algn="just">
                        <a:lnSpc>
                          <a:spcPct val="100000"/>
                        </a:lnSpc>
                        <a:buNone/>
                      </a:pPr>
                      <a:r>
                        <a:rPr b="0" lang="ru-RU" sz="1300" spc="-1" strike="noStrike">
                          <a:solidFill>
                            <a:srgbClr val="000000"/>
                          </a:solidFill>
                          <a:latin typeface="Arial"/>
                        </a:rPr>
                        <a:t>Пациенты, отказавшиеся от реабилитации</a:t>
                      </a:r>
                      <a:endParaRPr b="0" lang="ru-RU" sz="1300" spc="-1" strike="noStrike">
                        <a:solidFill>
                          <a:srgbClr val="000000"/>
                        </a:solidFill>
                        <a:latin typeface="Arial"/>
                        <a:ea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tIns="46800" bIns="46800" anchor="t">
                      <a:noAutofit/>
                    </a:bodyPr>
                    <a:p>
                      <a:pPr algn="just">
                        <a:lnSpc>
                          <a:spcPct val="100000"/>
                        </a:lnSpc>
                        <a:buNone/>
                      </a:pPr>
                      <a:r>
                        <a:rPr b="0" lang="ru-RU" sz="1300" spc="-1" strike="noStrike">
                          <a:solidFill>
                            <a:srgbClr val="000000"/>
                          </a:solidFill>
                          <a:latin typeface="Arial"/>
                          <a:ea typeface="Arial"/>
                        </a:rPr>
                        <a:t>Направляются домой под наблюдение медицинского</a:t>
                      </a:r>
                      <a:r>
                        <a:rPr b="0" lang="ru-RU" sz="1300" spc="-1" strike="noStrike">
                          <a:solidFill>
                            <a:srgbClr val="000000"/>
                          </a:solidFill>
                          <a:latin typeface="Arial"/>
                        </a:rPr>
                        <a:t> </a:t>
                      </a:r>
                      <a:r>
                        <a:rPr b="0" lang="ru-RU" sz="1300" spc="-1" strike="noStrike">
                          <a:solidFill>
                            <a:srgbClr val="000000"/>
                          </a:solidFill>
                          <a:latin typeface="Arial"/>
                          <a:ea typeface="Arial"/>
                        </a:rPr>
                        <a:t>работника по месту жительства или на койки сестринского ухода в специализированные учреждения социальной защиты населения по направлению медицинских организаций по месту жительства.</a:t>
                      </a:r>
                      <a:endParaRPr b="0" lang="ru-RU" sz="1300" spc="-1" strike="noStrike">
                        <a:solidFill>
                          <a:srgbClr val="000000"/>
                        </a:solidFill>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44" name="Picture 2" descr="F:\3d-brain.jpg"/>
          <p:cNvPicPr/>
          <p:nvPr/>
        </p:nvPicPr>
        <p:blipFill>
          <a:blip r:embed="rId1"/>
          <a:stretch/>
        </p:blipFill>
        <p:spPr>
          <a:xfrm>
            <a:off x="11880" y="33480"/>
            <a:ext cx="9131760" cy="6906240"/>
          </a:xfrm>
          <a:prstGeom prst="rect">
            <a:avLst/>
          </a:prstGeom>
          <a:ln w="0">
            <a:noFill/>
          </a:ln>
        </p:spPr>
      </p:pic>
      <p:sp>
        <p:nvSpPr>
          <p:cNvPr id="145" name="PlaceHolder 1"/>
          <p:cNvSpPr>
            <a:spLocks noGrp="1"/>
          </p:cNvSpPr>
          <p:nvPr>
            <p:ph/>
          </p:nvPr>
        </p:nvSpPr>
        <p:spPr>
          <a:xfrm>
            <a:off x="251640" y="1052640"/>
            <a:ext cx="8229240" cy="4388760"/>
          </a:xfrm>
          <a:prstGeom prst="rect">
            <a:avLst/>
          </a:prstGeom>
          <a:noFill/>
          <a:ln w="0">
            <a:noFill/>
          </a:ln>
        </p:spPr>
        <p:txBody>
          <a:bodyPr lIns="90000" rIns="90000" tIns="45000" bIns="45000" anchor="t">
            <a:normAutofit/>
          </a:bodyPr>
          <a:p>
            <a:pPr algn="ctr">
              <a:lnSpc>
                <a:spcPct val="100000"/>
              </a:lnSpc>
              <a:spcBef>
                <a:spcPts val="1440"/>
              </a:spcBef>
              <a:buNone/>
              <a:tabLst>
                <a:tab algn="l" pos="0"/>
              </a:tabLst>
            </a:pPr>
            <a:r>
              <a:rPr b="0" lang="ru-RU" sz="7200" spc="-1" strike="noStrike">
                <a:solidFill>
                  <a:srgbClr val="ffff00"/>
                </a:solidFill>
                <a:latin typeface="Constantia"/>
              </a:rPr>
              <a:t>Спасибо за внимание!</a:t>
            </a:r>
            <a:endParaRPr b="0" lang="ru-RU" sz="72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360000"/>
            <a:ext cx="8229240" cy="1142640"/>
          </a:xfrm>
          <a:prstGeom prst="rect">
            <a:avLst/>
          </a:prstGeom>
          <a:noFill/>
          <a:ln w="0">
            <a:noFill/>
          </a:ln>
        </p:spPr>
        <p:txBody>
          <a:bodyPr lIns="0" rIns="0" tIns="45000" bIns="0" anchor="b">
            <a:noAutofit/>
          </a:bodyPr>
          <a:p>
            <a:pPr algn="ctr">
              <a:lnSpc>
                <a:spcPct val="100000"/>
              </a:lnSpc>
              <a:buNone/>
            </a:pPr>
            <a:r>
              <a:rPr b="0" lang="ru-RU" sz="5000" spc="-1" strike="noStrike">
                <a:solidFill>
                  <a:srgbClr val="04617b"/>
                </a:solidFill>
                <a:latin typeface="Times New Roman"/>
              </a:rPr>
              <a:t>Этиология и патогенез </a:t>
            </a:r>
            <a:endParaRPr b="0" lang="ru-RU" sz="5000" spc="-1" strike="noStrike">
              <a:solidFill>
                <a:srgbClr val="000000"/>
              </a:solidFill>
              <a:latin typeface="Constantia"/>
            </a:endParaRPr>
          </a:p>
        </p:txBody>
      </p:sp>
      <p:sp>
        <p:nvSpPr>
          <p:cNvPr id="97" name="PlaceHolder 2"/>
          <p:cNvSpPr>
            <a:spLocks noGrp="1"/>
          </p:cNvSpPr>
          <p:nvPr>
            <p:ph/>
          </p:nvPr>
        </p:nvSpPr>
        <p:spPr>
          <a:xfrm>
            <a:off x="410760" y="1731240"/>
            <a:ext cx="8229240" cy="4388760"/>
          </a:xfrm>
          <a:prstGeom prst="rect">
            <a:avLst/>
          </a:prstGeom>
          <a:noFill/>
          <a:ln w="0">
            <a:noFill/>
          </a:ln>
        </p:spPr>
        <p:txBody>
          <a:bodyPr lIns="90000" rIns="90000" tIns="45000" bIns="45000" anchor="t">
            <a:normAutofit fontScale="69000"/>
          </a:bodyPr>
          <a:p>
            <a:pPr>
              <a:lnSpc>
                <a:spcPct val="100000"/>
              </a:lnSpc>
              <a:spcBef>
                <a:spcPts val="519"/>
              </a:spcBef>
              <a:buNone/>
              <a:tabLst>
                <a:tab algn="l" pos="0"/>
              </a:tabLst>
            </a:pPr>
            <a:r>
              <a:rPr b="0" lang="ru-RU" sz="2700" spc="-1" strike="noStrike">
                <a:solidFill>
                  <a:srgbClr val="000000"/>
                </a:solidFill>
                <a:latin typeface="Times New Roman"/>
              </a:rPr>
              <a:t>Наиболее важные этиологические факторы, приводящие к развитию ТИА и инсульта являются:</a:t>
            </a:r>
            <a:endParaRPr b="0" lang="ru-RU" sz="2700" spc="-1" strike="noStrike">
              <a:solidFill>
                <a:srgbClr val="000000"/>
              </a:solidFill>
              <a:latin typeface="Constantia"/>
            </a:endParaRPr>
          </a:p>
          <a:p>
            <a:pPr marL="274320" indent="-274320">
              <a:lnSpc>
                <a:spcPct val="100000"/>
              </a:lnSpc>
              <a:spcBef>
                <a:spcPts val="519"/>
              </a:spcBef>
              <a:buClr>
                <a:srgbClr val="0bd0d9"/>
              </a:buClr>
              <a:buSzPct val="95000"/>
              <a:buFont typeface="Arial"/>
              <a:buChar char="•"/>
              <a:tabLst>
                <a:tab algn="l" pos="0"/>
              </a:tabLst>
            </a:pPr>
            <a:r>
              <a:rPr b="0" lang="ru-RU" sz="2700" spc="-1" strike="noStrike">
                <a:solidFill>
                  <a:srgbClr val="000000"/>
                </a:solidFill>
                <a:latin typeface="Times New Roman"/>
              </a:rPr>
              <a:t>Атеросклероз </a:t>
            </a:r>
            <a:endParaRPr b="0" lang="ru-RU" sz="2700" spc="-1" strike="noStrike">
              <a:solidFill>
                <a:srgbClr val="000000"/>
              </a:solidFill>
              <a:latin typeface="Constantia"/>
            </a:endParaRPr>
          </a:p>
          <a:p>
            <a:pPr marL="274320" indent="-274320">
              <a:lnSpc>
                <a:spcPct val="100000"/>
              </a:lnSpc>
              <a:spcBef>
                <a:spcPts val="519"/>
              </a:spcBef>
              <a:buClr>
                <a:srgbClr val="0bd0d9"/>
              </a:buClr>
              <a:buSzPct val="95000"/>
              <a:buFont typeface="Arial"/>
              <a:buChar char="•"/>
              <a:tabLst>
                <a:tab algn="l" pos="0"/>
              </a:tabLst>
            </a:pPr>
            <a:r>
              <a:rPr b="0" lang="ru-RU" sz="2700" spc="-1" strike="noStrike">
                <a:solidFill>
                  <a:srgbClr val="000000"/>
                </a:solidFill>
                <a:latin typeface="Times New Roman"/>
              </a:rPr>
              <a:t>Артериальная гипертензия </a:t>
            </a:r>
            <a:endParaRPr b="0" lang="ru-RU" sz="2700" spc="-1" strike="noStrike">
              <a:solidFill>
                <a:srgbClr val="000000"/>
              </a:solidFill>
              <a:latin typeface="Constantia"/>
            </a:endParaRPr>
          </a:p>
          <a:p>
            <a:pPr marL="274320" indent="-274320">
              <a:lnSpc>
                <a:spcPct val="100000"/>
              </a:lnSpc>
              <a:spcBef>
                <a:spcPts val="519"/>
              </a:spcBef>
              <a:buClr>
                <a:srgbClr val="0bd0d9"/>
              </a:buClr>
              <a:buSzPct val="95000"/>
              <a:buFont typeface="Arial"/>
              <a:buChar char="•"/>
              <a:tabLst>
                <a:tab algn="l" pos="0"/>
              </a:tabLst>
            </a:pPr>
            <a:r>
              <a:rPr b="0" lang="ru-RU" sz="2700" spc="-1" strike="noStrike">
                <a:solidFill>
                  <a:srgbClr val="000000"/>
                </a:solidFill>
                <a:latin typeface="Times New Roman"/>
              </a:rPr>
              <a:t>Сочетание АГ и атеросклероза, которое встречается намного чаще, чем изолированные случаи АГ  либо атеросклероза.</a:t>
            </a:r>
            <a:endParaRPr b="0" lang="ru-RU" sz="2700" spc="-1" strike="noStrike">
              <a:solidFill>
                <a:srgbClr val="000000"/>
              </a:solidFill>
              <a:latin typeface="Constantia"/>
            </a:endParaRPr>
          </a:p>
          <a:p>
            <a:pPr marL="274320" indent="-274320">
              <a:lnSpc>
                <a:spcPct val="100000"/>
              </a:lnSpc>
              <a:spcBef>
                <a:spcPts val="519"/>
              </a:spcBef>
              <a:buClr>
                <a:srgbClr val="0bd0d9"/>
              </a:buClr>
              <a:buSzPct val="95000"/>
              <a:buFont typeface="Arial"/>
              <a:buChar char="•"/>
              <a:tabLst>
                <a:tab algn="l" pos="0"/>
              </a:tabLst>
            </a:pPr>
            <a:r>
              <a:rPr b="0" lang="ru-RU" sz="2700" spc="-1" strike="noStrike">
                <a:solidFill>
                  <a:srgbClr val="000000"/>
                </a:solidFill>
                <a:latin typeface="Times New Roman"/>
              </a:rPr>
              <a:t>Сахарный диабет – заболевание приводящее к поражение артерий мелкого и среднего калибра.</a:t>
            </a:r>
            <a:endParaRPr b="0" lang="ru-RU" sz="2700" spc="-1" strike="noStrike">
              <a:solidFill>
                <a:srgbClr val="000000"/>
              </a:solidFill>
              <a:latin typeface="Constantia"/>
            </a:endParaRPr>
          </a:p>
          <a:p>
            <a:pPr marL="274320" indent="-274320">
              <a:lnSpc>
                <a:spcPct val="100000"/>
              </a:lnSpc>
              <a:spcBef>
                <a:spcPts val="519"/>
              </a:spcBef>
              <a:buClr>
                <a:srgbClr val="0bd0d9"/>
              </a:buClr>
              <a:buSzPct val="95000"/>
              <a:buFont typeface="Arial"/>
              <a:buChar char="•"/>
              <a:tabLst>
                <a:tab algn="l" pos="0"/>
              </a:tabLst>
            </a:pPr>
            <a:r>
              <a:rPr b="0" lang="ru-RU" sz="2700" spc="-1" strike="noStrike">
                <a:solidFill>
                  <a:srgbClr val="000000"/>
                </a:solidFill>
                <a:latin typeface="Times New Roman"/>
              </a:rPr>
              <a:t>Заболевания сердца (инфаркты миокарда, сердечные аритмии, пороки клапанного аппарата) – которые приводят к развитию кардиоэмболического типа инсульта.</a:t>
            </a:r>
            <a:endParaRPr b="0" lang="ru-RU" sz="2700" spc="-1" strike="noStrike">
              <a:solidFill>
                <a:srgbClr val="000000"/>
              </a:solidFill>
              <a:latin typeface="Constantia"/>
            </a:endParaRPr>
          </a:p>
          <a:p>
            <a:pPr marL="274320" indent="-274320">
              <a:lnSpc>
                <a:spcPct val="100000"/>
              </a:lnSpc>
              <a:spcBef>
                <a:spcPts val="519"/>
              </a:spcBef>
              <a:buClr>
                <a:srgbClr val="0bd0d9"/>
              </a:buClr>
              <a:buSzPct val="95000"/>
              <a:buFont typeface="Arial"/>
              <a:buChar char="•"/>
              <a:tabLst>
                <a:tab algn="l" pos="0"/>
              </a:tabLst>
            </a:pPr>
            <a:r>
              <a:rPr b="0" lang="ru-RU" sz="2700" spc="-1" strike="noStrike">
                <a:solidFill>
                  <a:srgbClr val="000000"/>
                </a:solidFill>
                <a:latin typeface="Times New Roman"/>
              </a:rPr>
              <a:t>Аномалии развития сосудистой стенки и сосудов( аневризмы сосудов головного мозга, артериовенозные мальформации) которые провоцируют развитие ВМК, САК.</a:t>
            </a:r>
            <a:endParaRPr b="0" lang="ru-RU" sz="27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
          <p:cNvSpPr/>
          <p:nvPr/>
        </p:nvSpPr>
        <p:spPr>
          <a:xfrm>
            <a:off x="2880000" y="720000"/>
            <a:ext cx="3060000" cy="90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buNone/>
            </a:pPr>
            <a:r>
              <a:rPr b="0" lang="ru-RU" sz="1800" spc="-1" strike="noStrike">
                <a:latin typeface="Arial"/>
              </a:rPr>
              <a:t>Острые нарушения мозгового кровообращения</a:t>
            </a:r>
            <a:endParaRPr b="0" lang="ru-RU" sz="1800" spc="-1" strike="noStrike">
              <a:latin typeface="Arial"/>
            </a:endParaRPr>
          </a:p>
        </p:txBody>
      </p:sp>
      <p:sp>
        <p:nvSpPr>
          <p:cNvPr id="99" name=""/>
          <p:cNvSpPr/>
          <p:nvPr/>
        </p:nvSpPr>
        <p:spPr>
          <a:xfrm>
            <a:off x="720000" y="1980000"/>
            <a:ext cx="2880000" cy="72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buNone/>
            </a:pPr>
            <a:r>
              <a:rPr b="0" lang="ru-RU" sz="1600" spc="-1" strike="noStrike">
                <a:latin typeface="Arial"/>
              </a:rPr>
              <a:t>Переходящие нарушения мозгового кровообращения</a:t>
            </a:r>
            <a:endParaRPr b="0" lang="ru-RU" sz="1600" spc="-1" strike="noStrike">
              <a:latin typeface="Arial"/>
            </a:endParaRPr>
          </a:p>
        </p:txBody>
      </p:sp>
      <p:sp>
        <p:nvSpPr>
          <p:cNvPr id="100" name=""/>
          <p:cNvSpPr/>
          <p:nvPr/>
        </p:nvSpPr>
        <p:spPr>
          <a:xfrm>
            <a:off x="180000" y="3240000"/>
            <a:ext cx="1620000" cy="126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buNone/>
            </a:pPr>
            <a:r>
              <a:rPr b="0" lang="ru-RU" sz="1400" spc="-1" strike="noStrike">
                <a:latin typeface="Arial"/>
              </a:rPr>
              <a:t>Транзиторная ишемическая атака</a:t>
            </a:r>
            <a:endParaRPr b="0" lang="ru-RU" sz="1400" spc="-1" strike="noStrike">
              <a:latin typeface="Arial"/>
            </a:endParaRPr>
          </a:p>
        </p:txBody>
      </p:sp>
      <p:sp>
        <p:nvSpPr>
          <p:cNvPr id="101" name=""/>
          <p:cNvSpPr/>
          <p:nvPr/>
        </p:nvSpPr>
        <p:spPr>
          <a:xfrm>
            <a:off x="5040000" y="1980000"/>
            <a:ext cx="2880000" cy="72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buNone/>
            </a:pPr>
            <a:r>
              <a:rPr b="0" lang="ru-RU" sz="1600" spc="-1" strike="noStrike">
                <a:latin typeface="Arial"/>
              </a:rPr>
              <a:t>Инсульты</a:t>
            </a:r>
            <a:endParaRPr b="0" lang="ru-RU" sz="1600" spc="-1" strike="noStrike">
              <a:latin typeface="Arial"/>
            </a:endParaRPr>
          </a:p>
        </p:txBody>
      </p:sp>
      <p:sp>
        <p:nvSpPr>
          <p:cNvPr id="102" name=""/>
          <p:cNvSpPr/>
          <p:nvPr/>
        </p:nvSpPr>
        <p:spPr>
          <a:xfrm>
            <a:off x="2160000" y="3240000"/>
            <a:ext cx="1440000" cy="126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buNone/>
            </a:pPr>
            <a:r>
              <a:rPr b="0" lang="ru-RU" sz="1200" spc="-1" strike="noStrike">
                <a:latin typeface="Arial"/>
              </a:rPr>
              <a:t>Острая гипертоническая энцефалопатия</a:t>
            </a:r>
            <a:endParaRPr b="0" lang="ru-RU" sz="1200" spc="-1" strike="noStrike">
              <a:latin typeface="Arial"/>
            </a:endParaRPr>
          </a:p>
        </p:txBody>
      </p:sp>
      <p:sp>
        <p:nvSpPr>
          <p:cNvPr id="103" name=""/>
          <p:cNvSpPr/>
          <p:nvPr/>
        </p:nvSpPr>
        <p:spPr>
          <a:xfrm>
            <a:off x="5760000" y="3060000"/>
            <a:ext cx="1440000" cy="126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lnSpc>
                <a:spcPct val="100000"/>
              </a:lnSpc>
              <a:buNone/>
            </a:pPr>
            <a:r>
              <a:rPr b="0" lang="ru-RU" sz="1200" spc="-1" strike="noStrike">
                <a:latin typeface="Arial"/>
              </a:rPr>
              <a:t>Геморрагический инсульт</a:t>
            </a:r>
            <a:endParaRPr b="0" lang="ru-RU" sz="1200" spc="-1" strike="noStrike">
              <a:latin typeface="Arial"/>
            </a:endParaRPr>
          </a:p>
        </p:txBody>
      </p:sp>
      <p:sp>
        <p:nvSpPr>
          <p:cNvPr id="104" name=""/>
          <p:cNvSpPr/>
          <p:nvPr/>
        </p:nvSpPr>
        <p:spPr>
          <a:xfrm>
            <a:off x="7380000" y="3060000"/>
            <a:ext cx="1620000" cy="126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buNone/>
            </a:pPr>
            <a:r>
              <a:rPr b="0" lang="ru-RU" sz="1200" spc="-1" strike="noStrike">
                <a:latin typeface="Arial"/>
              </a:rPr>
              <a:t>Комбинированный (смешанный)</a:t>
            </a:r>
            <a:endParaRPr b="0" lang="ru-RU" sz="1200" spc="-1" strike="noStrike">
              <a:latin typeface="Arial"/>
            </a:endParaRPr>
          </a:p>
        </p:txBody>
      </p:sp>
      <p:sp>
        <p:nvSpPr>
          <p:cNvPr id="105" name=""/>
          <p:cNvSpPr/>
          <p:nvPr/>
        </p:nvSpPr>
        <p:spPr>
          <a:xfrm>
            <a:off x="4140000" y="3060000"/>
            <a:ext cx="1440000" cy="126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buNone/>
            </a:pPr>
            <a:r>
              <a:rPr b="0" lang="ru-RU" sz="1300" spc="-1" strike="noStrike">
                <a:latin typeface="Arial"/>
              </a:rPr>
              <a:t>Ишемический инсульт</a:t>
            </a:r>
            <a:endParaRPr b="0" lang="ru-RU" sz="1300" spc="-1" strike="noStrike">
              <a:latin typeface="Arial"/>
            </a:endParaRPr>
          </a:p>
        </p:txBody>
      </p:sp>
      <p:sp>
        <p:nvSpPr>
          <p:cNvPr id="106" name=""/>
          <p:cNvSpPr/>
          <p:nvPr/>
        </p:nvSpPr>
        <p:spPr>
          <a:xfrm>
            <a:off x="4320000" y="4680000"/>
            <a:ext cx="1440000" cy="72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buNone/>
            </a:pPr>
            <a:r>
              <a:rPr b="0" lang="ru-RU" sz="1200" spc="-1" strike="noStrike">
                <a:latin typeface="Arial"/>
              </a:rPr>
              <a:t>Внутримозговые кровоизлияния</a:t>
            </a:r>
            <a:endParaRPr b="0" lang="ru-RU" sz="1200" spc="-1" strike="noStrike">
              <a:latin typeface="Arial"/>
            </a:endParaRPr>
          </a:p>
        </p:txBody>
      </p:sp>
      <p:sp>
        <p:nvSpPr>
          <p:cNvPr id="107" name=""/>
          <p:cNvSpPr/>
          <p:nvPr/>
        </p:nvSpPr>
        <p:spPr>
          <a:xfrm>
            <a:off x="4680000" y="5580000"/>
            <a:ext cx="1440000" cy="72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buNone/>
            </a:pPr>
            <a:r>
              <a:rPr b="0" lang="ru-RU" sz="1300" spc="-1" strike="noStrike">
                <a:latin typeface="Arial"/>
              </a:rPr>
              <a:t>Сочетанные кровоизлияния</a:t>
            </a:r>
            <a:endParaRPr b="0" lang="ru-RU" sz="1300" spc="-1" strike="noStrike">
              <a:latin typeface="Arial"/>
            </a:endParaRPr>
          </a:p>
        </p:txBody>
      </p:sp>
      <p:sp>
        <p:nvSpPr>
          <p:cNvPr id="108" name=""/>
          <p:cNvSpPr/>
          <p:nvPr/>
        </p:nvSpPr>
        <p:spPr>
          <a:xfrm>
            <a:off x="7200000" y="4680000"/>
            <a:ext cx="1800000" cy="72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buNone/>
            </a:pPr>
            <a:r>
              <a:rPr b="0" lang="ru-RU" sz="1200" spc="-1" strike="noStrike">
                <a:latin typeface="Arial"/>
              </a:rPr>
              <a:t>Субарахноидальные кровоизлияния</a:t>
            </a:r>
            <a:endParaRPr b="0" lang="ru-RU" sz="1200" spc="-1" strike="noStrike">
              <a:latin typeface="Arial"/>
            </a:endParaRPr>
          </a:p>
        </p:txBody>
      </p:sp>
      <p:sp>
        <p:nvSpPr>
          <p:cNvPr id="109" name=""/>
          <p:cNvSpPr/>
          <p:nvPr/>
        </p:nvSpPr>
        <p:spPr>
          <a:xfrm>
            <a:off x="6840000" y="5580000"/>
            <a:ext cx="1440000" cy="720000"/>
          </a:xfrm>
          <a:prstGeom prst="rect">
            <a:avLst/>
          </a:prstGeom>
          <a:solidFill>
            <a:srgbClr val="ffffff"/>
          </a:solidFill>
          <a:ln w="0">
            <a:solidFill>
              <a:srgbClr val="3465a4"/>
            </a:solidFill>
          </a:ln>
        </p:spPr>
        <p:style>
          <a:lnRef idx="0"/>
          <a:fillRef idx="0"/>
          <a:effectRef idx="0"/>
          <a:fontRef idx="minor"/>
        </p:style>
        <p:txBody>
          <a:bodyPr lIns="90000" rIns="90000" tIns="45000" bIns="45000" anchor="ctr">
            <a:noAutofit/>
          </a:bodyPr>
          <a:p>
            <a:pPr algn="ctr">
              <a:buNone/>
            </a:pPr>
            <a:r>
              <a:rPr b="0" lang="ru-RU" sz="1300" spc="-1" strike="noStrike">
                <a:latin typeface="Arial"/>
              </a:rPr>
              <a:t>Субдуральные и эпидуральные гематомы</a:t>
            </a:r>
            <a:endParaRPr b="0" lang="ru-RU" sz="1300" spc="-1" strike="noStrike">
              <a:latin typeface="Arial"/>
            </a:endParaRPr>
          </a:p>
        </p:txBody>
      </p:sp>
      <p:sp>
        <p:nvSpPr>
          <p:cNvPr id="110" name=""/>
          <p:cNvSpPr/>
          <p:nvPr/>
        </p:nvSpPr>
        <p:spPr>
          <a:xfrm flipH="1">
            <a:off x="1980000" y="1620000"/>
            <a:ext cx="900000" cy="360000"/>
          </a:xfrm>
          <a:prstGeom prst="line">
            <a:avLst/>
          </a:prstGeom>
          <a:ln w="0">
            <a:solidFill>
              <a:srgbClr val="3465a4"/>
            </a:solidFill>
            <a:tailEnd len="med" type="triangle" w="med"/>
          </a:ln>
        </p:spPr>
        <p:style>
          <a:lnRef idx="0"/>
          <a:fillRef idx="0"/>
          <a:effectRef idx="0"/>
          <a:fontRef idx="minor"/>
        </p:style>
      </p:sp>
      <p:sp>
        <p:nvSpPr>
          <p:cNvPr id="111" name=""/>
          <p:cNvSpPr/>
          <p:nvPr/>
        </p:nvSpPr>
        <p:spPr>
          <a:xfrm>
            <a:off x="5940000" y="1620000"/>
            <a:ext cx="900000" cy="360000"/>
          </a:xfrm>
          <a:prstGeom prst="line">
            <a:avLst/>
          </a:prstGeom>
          <a:ln w="0">
            <a:solidFill>
              <a:srgbClr val="3465a4"/>
            </a:solidFill>
            <a:tailEnd len="med" type="triangle" w="med"/>
          </a:ln>
        </p:spPr>
        <p:style>
          <a:lnRef idx="0"/>
          <a:fillRef idx="0"/>
          <a:effectRef idx="0"/>
          <a:fontRef idx="minor"/>
        </p:style>
      </p:sp>
      <p:sp>
        <p:nvSpPr>
          <p:cNvPr id="112" name=""/>
          <p:cNvSpPr/>
          <p:nvPr/>
        </p:nvSpPr>
        <p:spPr>
          <a:xfrm flipH="1">
            <a:off x="1080000" y="2700000"/>
            <a:ext cx="360000" cy="540000"/>
          </a:xfrm>
          <a:prstGeom prst="line">
            <a:avLst/>
          </a:prstGeom>
          <a:ln w="0">
            <a:solidFill>
              <a:srgbClr val="3465a4"/>
            </a:solidFill>
            <a:tailEnd len="med" type="triangle" w="med"/>
          </a:ln>
        </p:spPr>
        <p:style>
          <a:lnRef idx="0"/>
          <a:fillRef idx="0"/>
          <a:effectRef idx="0"/>
          <a:fontRef idx="minor"/>
        </p:style>
      </p:sp>
      <p:sp>
        <p:nvSpPr>
          <p:cNvPr id="113" name=""/>
          <p:cNvSpPr/>
          <p:nvPr/>
        </p:nvSpPr>
        <p:spPr>
          <a:xfrm>
            <a:off x="2700000" y="2700000"/>
            <a:ext cx="360000" cy="540000"/>
          </a:xfrm>
          <a:prstGeom prst="line">
            <a:avLst/>
          </a:prstGeom>
          <a:ln w="0">
            <a:solidFill>
              <a:srgbClr val="3465a4"/>
            </a:solidFill>
            <a:tailEnd len="med" type="triangle" w="med"/>
          </a:ln>
        </p:spPr>
        <p:style>
          <a:lnRef idx="0"/>
          <a:fillRef idx="0"/>
          <a:effectRef idx="0"/>
          <a:fontRef idx="minor"/>
        </p:style>
      </p:sp>
      <p:sp>
        <p:nvSpPr>
          <p:cNvPr id="114" name=""/>
          <p:cNvSpPr/>
          <p:nvPr/>
        </p:nvSpPr>
        <p:spPr>
          <a:xfrm flipH="1">
            <a:off x="4860000" y="2700000"/>
            <a:ext cx="180000" cy="360000"/>
          </a:xfrm>
          <a:prstGeom prst="line">
            <a:avLst/>
          </a:prstGeom>
          <a:ln w="0">
            <a:solidFill>
              <a:srgbClr val="3465a4"/>
            </a:solidFill>
            <a:tailEnd len="med" type="triangle" w="med"/>
          </a:ln>
        </p:spPr>
        <p:style>
          <a:lnRef idx="0"/>
          <a:fillRef idx="0"/>
          <a:effectRef idx="0"/>
          <a:fontRef idx="minor"/>
        </p:style>
      </p:sp>
      <p:sp>
        <p:nvSpPr>
          <p:cNvPr id="115" name=""/>
          <p:cNvSpPr/>
          <p:nvPr/>
        </p:nvSpPr>
        <p:spPr>
          <a:xfrm>
            <a:off x="6480000" y="2700000"/>
            <a:ext cx="0" cy="360000"/>
          </a:xfrm>
          <a:prstGeom prst="line">
            <a:avLst/>
          </a:prstGeom>
          <a:ln w="0">
            <a:solidFill>
              <a:srgbClr val="3465a4"/>
            </a:solidFill>
            <a:tailEnd len="med" type="triangle" w="med"/>
          </a:ln>
        </p:spPr>
        <p:style>
          <a:lnRef idx="0"/>
          <a:fillRef idx="0"/>
          <a:effectRef idx="0"/>
          <a:fontRef idx="minor"/>
        </p:style>
      </p:sp>
      <p:sp>
        <p:nvSpPr>
          <p:cNvPr id="116" name=""/>
          <p:cNvSpPr/>
          <p:nvPr/>
        </p:nvSpPr>
        <p:spPr>
          <a:xfrm>
            <a:off x="7920000" y="2700000"/>
            <a:ext cx="360000" cy="360000"/>
          </a:xfrm>
          <a:prstGeom prst="line">
            <a:avLst/>
          </a:prstGeom>
          <a:ln w="0">
            <a:solidFill>
              <a:srgbClr val="3465a4"/>
            </a:solidFill>
            <a:tailEnd len="med" type="triangle" w="med"/>
          </a:ln>
        </p:spPr>
        <p:style>
          <a:lnRef idx="0"/>
          <a:fillRef idx="0"/>
          <a:effectRef idx="0"/>
          <a:fontRef idx="minor"/>
        </p:style>
      </p:sp>
      <p:sp>
        <p:nvSpPr>
          <p:cNvPr id="117" name=""/>
          <p:cNvSpPr/>
          <p:nvPr/>
        </p:nvSpPr>
        <p:spPr>
          <a:xfrm flipH="1">
            <a:off x="5040000" y="4320000"/>
            <a:ext cx="720000" cy="360000"/>
          </a:xfrm>
          <a:prstGeom prst="line">
            <a:avLst/>
          </a:prstGeom>
          <a:ln w="0">
            <a:solidFill>
              <a:srgbClr val="3465a4"/>
            </a:solidFill>
            <a:tailEnd len="med" type="triangle" w="med"/>
          </a:ln>
        </p:spPr>
        <p:style>
          <a:lnRef idx="0"/>
          <a:fillRef idx="0"/>
          <a:effectRef idx="0"/>
          <a:fontRef idx="minor"/>
        </p:style>
      </p:sp>
      <p:sp>
        <p:nvSpPr>
          <p:cNvPr id="118" name=""/>
          <p:cNvSpPr/>
          <p:nvPr/>
        </p:nvSpPr>
        <p:spPr>
          <a:xfrm flipH="1">
            <a:off x="5940000" y="4320000"/>
            <a:ext cx="360000" cy="1260000"/>
          </a:xfrm>
          <a:prstGeom prst="line">
            <a:avLst/>
          </a:prstGeom>
          <a:ln w="0">
            <a:solidFill>
              <a:srgbClr val="3465a4"/>
            </a:solidFill>
            <a:tailEnd len="med" type="triangle" w="med"/>
          </a:ln>
        </p:spPr>
        <p:style>
          <a:lnRef idx="0"/>
          <a:fillRef idx="0"/>
          <a:effectRef idx="0"/>
          <a:fontRef idx="minor"/>
        </p:style>
      </p:sp>
      <p:sp>
        <p:nvSpPr>
          <p:cNvPr id="119" name=""/>
          <p:cNvSpPr/>
          <p:nvPr/>
        </p:nvSpPr>
        <p:spPr>
          <a:xfrm>
            <a:off x="7200000" y="4320000"/>
            <a:ext cx="720000" cy="360000"/>
          </a:xfrm>
          <a:prstGeom prst="line">
            <a:avLst/>
          </a:prstGeom>
          <a:ln w="0">
            <a:solidFill>
              <a:srgbClr val="3465a4"/>
            </a:solidFill>
            <a:tailEnd len="med" type="triangle" w="med"/>
          </a:ln>
        </p:spPr>
        <p:style>
          <a:lnRef idx="0"/>
          <a:fillRef idx="0"/>
          <a:effectRef idx="0"/>
          <a:fontRef idx="minor"/>
        </p:style>
      </p:sp>
      <p:sp>
        <p:nvSpPr>
          <p:cNvPr id="120" name=""/>
          <p:cNvSpPr/>
          <p:nvPr/>
        </p:nvSpPr>
        <p:spPr>
          <a:xfrm>
            <a:off x="6660000" y="4320000"/>
            <a:ext cx="360000" cy="1260000"/>
          </a:xfrm>
          <a:prstGeom prst="line">
            <a:avLst/>
          </a:prstGeom>
          <a:ln w="0">
            <a:solidFill>
              <a:srgbClr val="3465a4"/>
            </a:solidFill>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p:nvPr>
        </p:nvSpPr>
        <p:spPr>
          <a:xfrm>
            <a:off x="395640" y="764640"/>
            <a:ext cx="8229240" cy="5184360"/>
          </a:xfrm>
          <a:prstGeom prst="rect">
            <a:avLst/>
          </a:prstGeom>
          <a:noFill/>
          <a:ln w="0">
            <a:noFill/>
          </a:ln>
        </p:spPr>
        <p:txBody>
          <a:bodyPr lIns="90000" rIns="90000" tIns="45000" bIns="45000" anchor="t">
            <a:noAutofit/>
          </a:bodyPr>
          <a:p>
            <a:pPr>
              <a:lnSpc>
                <a:spcPct val="100000"/>
              </a:lnSpc>
              <a:spcBef>
                <a:spcPts val="519"/>
              </a:spcBef>
              <a:buNone/>
              <a:tabLst>
                <a:tab algn="l" pos="0"/>
              </a:tabLst>
            </a:pPr>
            <a:r>
              <a:rPr b="0" lang="ru-RU" sz="2600" spc="-1" strike="noStrike">
                <a:solidFill>
                  <a:srgbClr val="000000"/>
                </a:solidFill>
                <a:latin typeface="Times New Roman"/>
              </a:rPr>
              <a:t>В развитие инсульта по геморрагическому типу принимают участие 2 механизма: разрыв патологически аномального сосуда, а также диапедез вследствие повышенной проницаемости сосудистой стенки с последующим развитием механизма эксайтотоксичности.</a:t>
            </a:r>
            <a:endParaRPr b="0" lang="ru-RU" sz="2600" spc="-1" strike="noStrike">
              <a:solidFill>
                <a:srgbClr val="000000"/>
              </a:solidFill>
              <a:latin typeface="Constantia"/>
            </a:endParaRPr>
          </a:p>
        </p:txBody>
      </p:sp>
      <p:pic>
        <p:nvPicPr>
          <p:cNvPr id="122" name="Picture 2" descr="F:\4d962b2edacf593f559bdca8d7e5605a.jpg"/>
          <p:cNvPicPr/>
          <p:nvPr/>
        </p:nvPicPr>
        <p:blipFill>
          <a:blip r:embed="rId1"/>
          <a:stretch/>
        </p:blipFill>
        <p:spPr>
          <a:xfrm>
            <a:off x="395640" y="3429000"/>
            <a:ext cx="4285800" cy="3209400"/>
          </a:xfrm>
          <a:prstGeom prst="rect">
            <a:avLst/>
          </a:prstGeom>
          <a:ln w="0">
            <a:noFill/>
          </a:ln>
        </p:spPr>
      </p:pic>
      <p:pic>
        <p:nvPicPr>
          <p:cNvPr id="123" name="Picture 3" descr="F:\images.jpg"/>
          <p:cNvPicPr/>
          <p:nvPr/>
        </p:nvPicPr>
        <p:blipFill>
          <a:blip r:embed="rId2"/>
          <a:stretch/>
        </p:blipFill>
        <p:spPr>
          <a:xfrm>
            <a:off x="4681800" y="3429000"/>
            <a:ext cx="4246560" cy="320940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p:nvPr>
        </p:nvSpPr>
        <p:spPr>
          <a:xfrm>
            <a:off x="467640" y="1800000"/>
            <a:ext cx="8229240" cy="5256360"/>
          </a:xfrm>
          <a:prstGeom prst="rect">
            <a:avLst/>
          </a:prstGeom>
          <a:noFill/>
          <a:ln w="0">
            <a:noFill/>
          </a:ln>
        </p:spPr>
        <p:txBody>
          <a:bodyPr lIns="90000" rIns="90000" tIns="45000" bIns="45000" anchor="t">
            <a:noAutofit/>
          </a:bodyPr>
          <a:p>
            <a:pPr>
              <a:lnSpc>
                <a:spcPct val="100000"/>
              </a:lnSpc>
              <a:spcBef>
                <a:spcPts val="439"/>
              </a:spcBef>
              <a:buNone/>
              <a:tabLst>
                <a:tab algn="l" pos="0"/>
              </a:tabLst>
            </a:pPr>
            <a:r>
              <a:rPr b="0" lang="ru-RU" sz="2200" spc="-1" strike="noStrike">
                <a:solidFill>
                  <a:srgbClr val="000000"/>
                </a:solidFill>
                <a:latin typeface="Times New Roman"/>
              </a:rPr>
              <a:t>Согласно МКБ-10, ОНМК относятся к рубрике «Цереброваскулярные болезни» </a:t>
            </a:r>
            <a:r>
              <a:rPr b="0" lang="en-US" sz="2200" spc="-1" strike="noStrike">
                <a:solidFill>
                  <a:srgbClr val="000000"/>
                </a:solidFill>
                <a:latin typeface="Times New Roman"/>
              </a:rPr>
              <a:t>I60 – I64</a:t>
            </a:r>
            <a:r>
              <a:rPr b="0" lang="ru-RU" sz="2200" spc="-1" strike="noStrike">
                <a:solidFill>
                  <a:srgbClr val="000000"/>
                </a:solidFill>
                <a:latin typeface="Times New Roman"/>
              </a:rPr>
              <a:t>:</a:t>
            </a:r>
            <a:endParaRPr b="0" lang="ru-RU" sz="2200" spc="-1" strike="noStrike">
              <a:solidFill>
                <a:srgbClr val="000000"/>
              </a:solidFill>
              <a:latin typeface="Constantia"/>
            </a:endParaRPr>
          </a:p>
          <a:p>
            <a:pPr marL="274320" indent="-274320">
              <a:lnSpc>
                <a:spcPct val="100000"/>
              </a:lnSpc>
              <a:spcBef>
                <a:spcPts val="439"/>
              </a:spcBef>
              <a:buClr>
                <a:srgbClr val="0bd0d9"/>
              </a:buClr>
              <a:buSzPct val="95000"/>
              <a:buFont typeface="Wingdings 2" charset="2"/>
              <a:buChar char=""/>
              <a:tabLst>
                <a:tab algn="l" pos="0"/>
              </a:tabLst>
            </a:pPr>
            <a:r>
              <a:rPr b="0" lang="en-US" sz="2200" spc="-1" strike="noStrike">
                <a:solidFill>
                  <a:srgbClr val="000000"/>
                </a:solidFill>
                <a:latin typeface="Times New Roman"/>
              </a:rPr>
              <a:t>I60 </a:t>
            </a:r>
            <a:r>
              <a:rPr b="0" lang="ru-RU" sz="2200" spc="-1" strike="noStrike">
                <a:solidFill>
                  <a:srgbClr val="000000"/>
                </a:solidFill>
                <a:latin typeface="Times New Roman"/>
              </a:rPr>
              <a:t>Субарахноидальное кровоизлияние</a:t>
            </a:r>
            <a:endParaRPr b="0" lang="ru-RU" sz="2200" spc="-1" strike="noStrike">
              <a:solidFill>
                <a:srgbClr val="000000"/>
              </a:solidFill>
              <a:latin typeface="Constantia"/>
            </a:endParaRPr>
          </a:p>
          <a:p>
            <a:pPr marL="274320" indent="-274320">
              <a:lnSpc>
                <a:spcPct val="100000"/>
              </a:lnSpc>
              <a:spcBef>
                <a:spcPts val="439"/>
              </a:spcBef>
              <a:buClr>
                <a:srgbClr val="0bd0d9"/>
              </a:buClr>
              <a:buSzPct val="95000"/>
              <a:buFont typeface="Wingdings 2" charset="2"/>
              <a:buChar char=""/>
              <a:tabLst>
                <a:tab algn="l" pos="0"/>
              </a:tabLst>
            </a:pPr>
            <a:r>
              <a:rPr b="0" lang="en-US" sz="2200" spc="-1" strike="noStrike">
                <a:solidFill>
                  <a:srgbClr val="000000"/>
                </a:solidFill>
                <a:latin typeface="Times New Roman"/>
              </a:rPr>
              <a:t>I61</a:t>
            </a:r>
            <a:r>
              <a:rPr b="0" lang="ru-RU" sz="2200" spc="-1" strike="noStrike">
                <a:solidFill>
                  <a:srgbClr val="000000"/>
                </a:solidFill>
                <a:latin typeface="Times New Roman"/>
              </a:rPr>
              <a:t> Внутримозговое кровоизлияние</a:t>
            </a:r>
            <a:endParaRPr b="0" lang="ru-RU" sz="2200" spc="-1" strike="noStrike">
              <a:solidFill>
                <a:srgbClr val="000000"/>
              </a:solidFill>
              <a:latin typeface="Constantia"/>
            </a:endParaRPr>
          </a:p>
          <a:p>
            <a:pPr marL="274320" indent="-274320">
              <a:lnSpc>
                <a:spcPct val="100000"/>
              </a:lnSpc>
              <a:spcBef>
                <a:spcPts val="439"/>
              </a:spcBef>
              <a:buClr>
                <a:srgbClr val="0bd0d9"/>
              </a:buClr>
              <a:buSzPct val="95000"/>
              <a:buFont typeface="Wingdings 2" charset="2"/>
              <a:buChar char=""/>
              <a:tabLst>
                <a:tab algn="l" pos="0"/>
              </a:tabLst>
            </a:pPr>
            <a:r>
              <a:rPr b="0" lang="en-US" sz="2200" spc="-1" strike="noStrike">
                <a:solidFill>
                  <a:srgbClr val="000000"/>
                </a:solidFill>
                <a:latin typeface="Times New Roman"/>
              </a:rPr>
              <a:t>I62 </a:t>
            </a:r>
            <a:r>
              <a:rPr b="0" lang="ru-RU" sz="2200" spc="-1" strike="noStrike">
                <a:solidFill>
                  <a:srgbClr val="000000"/>
                </a:solidFill>
                <a:latin typeface="Times New Roman"/>
              </a:rPr>
              <a:t>Другое нетравматическое внутримозговое кровоизлияние</a:t>
            </a:r>
            <a:endParaRPr b="0" lang="ru-RU" sz="2200" spc="-1" strike="noStrike">
              <a:solidFill>
                <a:srgbClr val="000000"/>
              </a:solidFill>
              <a:latin typeface="Constantia"/>
            </a:endParaRPr>
          </a:p>
          <a:p>
            <a:pPr marL="274320" indent="-274320">
              <a:lnSpc>
                <a:spcPct val="100000"/>
              </a:lnSpc>
              <a:spcBef>
                <a:spcPts val="439"/>
              </a:spcBef>
              <a:buClr>
                <a:srgbClr val="0bd0d9"/>
              </a:buClr>
              <a:buSzPct val="95000"/>
              <a:buFont typeface="Wingdings 2" charset="2"/>
              <a:buChar char=""/>
              <a:tabLst>
                <a:tab algn="l" pos="0"/>
              </a:tabLst>
            </a:pPr>
            <a:r>
              <a:rPr b="0" lang="en-US" sz="2200" spc="-1" strike="noStrike">
                <a:solidFill>
                  <a:srgbClr val="000000"/>
                </a:solidFill>
                <a:latin typeface="Times New Roman"/>
              </a:rPr>
              <a:t>I63</a:t>
            </a:r>
            <a:r>
              <a:rPr b="0" lang="ru-RU" sz="2200" spc="-1" strike="noStrike">
                <a:solidFill>
                  <a:srgbClr val="000000"/>
                </a:solidFill>
                <a:latin typeface="Times New Roman"/>
              </a:rPr>
              <a:t> Инфаркт мозга</a:t>
            </a:r>
            <a:endParaRPr b="0" lang="ru-RU" sz="2200" spc="-1" strike="noStrike">
              <a:solidFill>
                <a:srgbClr val="000000"/>
              </a:solidFill>
              <a:latin typeface="Constantia"/>
            </a:endParaRPr>
          </a:p>
          <a:p>
            <a:pPr marL="274320" indent="-274320">
              <a:lnSpc>
                <a:spcPct val="100000"/>
              </a:lnSpc>
              <a:spcBef>
                <a:spcPts val="439"/>
              </a:spcBef>
              <a:buClr>
                <a:srgbClr val="0bd0d9"/>
              </a:buClr>
              <a:buSzPct val="95000"/>
              <a:buFont typeface="Wingdings 2" charset="2"/>
              <a:buChar char=""/>
              <a:tabLst>
                <a:tab algn="l" pos="0"/>
              </a:tabLst>
            </a:pPr>
            <a:r>
              <a:rPr b="0" lang="en-US" sz="2200" spc="-1" strike="noStrike">
                <a:solidFill>
                  <a:srgbClr val="000000"/>
                </a:solidFill>
                <a:latin typeface="Times New Roman"/>
              </a:rPr>
              <a:t>I64</a:t>
            </a:r>
            <a:r>
              <a:rPr b="0" lang="ru-RU" sz="2200" spc="-1" strike="noStrike">
                <a:solidFill>
                  <a:srgbClr val="000000"/>
                </a:solidFill>
                <a:latin typeface="Times New Roman"/>
              </a:rPr>
              <a:t> Инсульт, неуточненный как кровоизлияние или инфаркт</a:t>
            </a:r>
            <a:endParaRPr b="0" lang="ru-RU" sz="22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704160"/>
            <a:ext cx="8229240" cy="1142640"/>
          </a:xfrm>
          <a:prstGeom prst="rect">
            <a:avLst/>
          </a:prstGeom>
          <a:noFill/>
          <a:ln w="0">
            <a:noFill/>
          </a:ln>
        </p:spPr>
        <p:txBody>
          <a:bodyPr lIns="0" rIns="0" tIns="45000" bIns="0" anchor="b">
            <a:noAutofit/>
          </a:bodyPr>
          <a:p>
            <a:pPr algn="ctr">
              <a:lnSpc>
                <a:spcPct val="100000"/>
              </a:lnSpc>
              <a:buNone/>
            </a:pPr>
            <a:r>
              <a:rPr b="0" lang="ru-RU" sz="5000" spc="-1" strike="noStrike">
                <a:solidFill>
                  <a:srgbClr val="04617b"/>
                </a:solidFill>
                <a:latin typeface="Times New Roman"/>
              </a:rPr>
              <a:t>Клинические проявления</a:t>
            </a:r>
            <a:endParaRPr b="0" lang="ru-RU" sz="5000" spc="-1" strike="noStrike">
              <a:solidFill>
                <a:srgbClr val="000000"/>
              </a:solidFill>
              <a:latin typeface="Constantia"/>
            </a:endParaRPr>
          </a:p>
        </p:txBody>
      </p:sp>
      <p:sp>
        <p:nvSpPr>
          <p:cNvPr id="126" name="PlaceHolder 2"/>
          <p:cNvSpPr>
            <a:spLocks noGrp="1"/>
          </p:cNvSpPr>
          <p:nvPr>
            <p:ph/>
          </p:nvPr>
        </p:nvSpPr>
        <p:spPr>
          <a:xfrm>
            <a:off x="457200" y="1935360"/>
            <a:ext cx="8229240" cy="438876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ru-RU" sz="2600" spc="-1" strike="noStrike">
                <a:solidFill>
                  <a:srgbClr val="ff0000"/>
                </a:solidFill>
                <a:latin typeface="Times New Roman"/>
              </a:rPr>
              <a:t>Инфаркт мозга</a:t>
            </a:r>
            <a:r>
              <a:rPr b="0" lang="ru-RU" sz="2600" spc="-1" strike="noStrike">
                <a:solidFill>
                  <a:srgbClr val="000000"/>
                </a:solidFill>
                <a:latin typeface="Times New Roman"/>
              </a:rPr>
              <a:t>: острое начало, чаще в ночное время; возраст более 50 лет; со стороны органов дыхания без особенностей, АД (возможны различные варианты, чаще гипертензия); нарушение сознания в виде оглушения, сопор, реже коматозное состояние; редко двигательное возбуждение; рвота редкое явление (2-5%); судорожный синдром редко; менингеальные симптомы редкие;  патологические симптомы односторонние, соответствующие противоположной стороне.</a:t>
            </a:r>
            <a:endParaRPr b="0" lang="ru-RU" sz="26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p:nvPr>
        </p:nvSpPr>
        <p:spPr>
          <a:xfrm>
            <a:off x="467640" y="908640"/>
            <a:ext cx="8229240" cy="496836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ru-RU" sz="2600" spc="-1" strike="noStrike">
                <a:solidFill>
                  <a:srgbClr val="ff0000"/>
                </a:solidFill>
                <a:latin typeface="Times New Roman"/>
              </a:rPr>
              <a:t>Внутримозговое кровоизлияние</a:t>
            </a:r>
            <a:r>
              <a:rPr b="0" lang="ru-RU" sz="2600" spc="-1" strike="noStrike">
                <a:solidFill>
                  <a:srgbClr val="000000"/>
                </a:solidFill>
                <a:latin typeface="Times New Roman"/>
              </a:rPr>
              <a:t>: возраст развития около 45-60лет; сопутствующие заболевания в анамнезе – артериальная гипертензия, длительно существующая с кризовыми течениями; начало случая внезапное, чаще днем после физического или психоэмоционального напряжения; дыхание храпящее; выраженная АГ; нарушение сознания вплоть до комы; присутствует двигательное возбуждение; в 70% присутствует рвота; судорожный синдром в 50% случаев; менингеальные симптомы положительные; патологические симптомы контрлатеральные либо двусторонние.</a:t>
            </a:r>
            <a:endParaRPr b="0" lang="ru-RU" sz="26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p:nvPr>
        </p:nvSpPr>
        <p:spPr>
          <a:xfrm>
            <a:off x="467640" y="764640"/>
            <a:ext cx="8229240" cy="438876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ru-RU" sz="2600" spc="-1" strike="noStrike">
                <a:solidFill>
                  <a:srgbClr val="ff0000"/>
                </a:solidFill>
                <a:latin typeface="Times New Roman"/>
              </a:rPr>
              <a:t>Субарахноидальное кровоизлияние</a:t>
            </a:r>
            <a:r>
              <a:rPr b="0" lang="ru-RU" sz="2600" spc="-1" strike="noStrike">
                <a:solidFill>
                  <a:srgbClr val="000000"/>
                </a:solidFill>
                <a:latin typeface="Times New Roman"/>
              </a:rPr>
              <a:t>: острейшее развитие интенсивной головной боли по типу удара ножа; тошнота; рвота; частое развитие судорожного синдрома; появление менингеальных знаков (Бехтерева, Кернига, ригидности затылочных мышц и т.д.); вегетативные расстройства: повышение АД; гипертермия; изменения пульса(бради-,тахикардия); очаговая неврологическая симптоматика чаще отсутствует.</a:t>
            </a:r>
            <a:endParaRPr b="0" lang="ru-RU" sz="26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215</TotalTime>
  <Application>LibreOffice/7.3.1.3$Windows_X86_64 LibreOffice_project/a69ca51ded25f3eefd52d7bf9a5fad8c90b87951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2018-12-03T16:13:56Z</dcterms:created>
  <dc:creator>Семья Вист</dc:creator>
  <dc:description/>
  <dc:language>ru-RU</dc:language>
  <cp:lastModifiedBy/>
  <dcterms:modified xsi:type="dcterms:W3CDTF">2024-03-27T17:34:29Z</dcterms:modified>
  <cp:revision>24</cp:revision>
  <dc:subject/>
  <dc:title>Острые Нарушения Мозгового Кровообращения</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Экран (4:3)</vt:lpwstr>
  </property>
  <property fmtid="{D5CDD505-2E9C-101B-9397-08002B2CF9AE}" pid="3" name="Slides">
    <vt:i4>19</vt:i4>
  </property>
</Properties>
</file>